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233"/>
  </p:notesMasterIdLst>
  <p:handoutMasterIdLst>
    <p:handoutMasterId r:id="rId234"/>
  </p:handout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11" r:id="rId54"/>
    <p:sldId id="307" r:id="rId55"/>
    <p:sldId id="308" r:id="rId56"/>
    <p:sldId id="309" r:id="rId57"/>
    <p:sldId id="310"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55" r:id="rId90"/>
    <p:sldId id="344" r:id="rId91"/>
    <p:sldId id="356" r:id="rId92"/>
    <p:sldId id="345" r:id="rId93"/>
    <p:sldId id="357" r:id="rId94"/>
    <p:sldId id="358" r:id="rId95"/>
    <p:sldId id="359" r:id="rId96"/>
    <p:sldId id="360" r:id="rId97"/>
    <p:sldId id="346" r:id="rId98"/>
    <p:sldId id="361" r:id="rId99"/>
    <p:sldId id="350" r:id="rId100"/>
    <p:sldId id="362" r:id="rId101"/>
    <p:sldId id="351" r:id="rId102"/>
    <p:sldId id="352" r:id="rId103"/>
    <p:sldId id="353" r:id="rId104"/>
    <p:sldId id="354" r:id="rId105"/>
    <p:sldId id="347" r:id="rId106"/>
    <p:sldId id="348" r:id="rId107"/>
    <p:sldId id="363" r:id="rId108"/>
    <p:sldId id="349" r:id="rId109"/>
    <p:sldId id="364" r:id="rId110"/>
    <p:sldId id="365" r:id="rId111"/>
    <p:sldId id="366" r:id="rId112"/>
    <p:sldId id="367" r:id="rId113"/>
    <p:sldId id="368" r:id="rId114"/>
    <p:sldId id="369" r:id="rId115"/>
    <p:sldId id="370" r:id="rId116"/>
    <p:sldId id="374" r:id="rId117"/>
    <p:sldId id="379" r:id="rId118"/>
    <p:sldId id="380" r:id="rId119"/>
    <p:sldId id="381" r:id="rId120"/>
    <p:sldId id="382" r:id="rId121"/>
    <p:sldId id="383" r:id="rId122"/>
    <p:sldId id="404" r:id="rId123"/>
    <p:sldId id="384" r:id="rId124"/>
    <p:sldId id="375" r:id="rId125"/>
    <p:sldId id="376" r:id="rId126"/>
    <p:sldId id="377" r:id="rId127"/>
    <p:sldId id="378" r:id="rId128"/>
    <p:sldId id="371" r:id="rId129"/>
    <p:sldId id="372" r:id="rId130"/>
    <p:sldId id="405" r:id="rId131"/>
    <p:sldId id="373" r:id="rId132"/>
    <p:sldId id="385" r:id="rId133"/>
    <p:sldId id="406" r:id="rId134"/>
    <p:sldId id="407" r:id="rId135"/>
    <p:sldId id="386" r:id="rId136"/>
    <p:sldId id="387" r:id="rId137"/>
    <p:sldId id="388" r:id="rId138"/>
    <p:sldId id="389" r:id="rId139"/>
    <p:sldId id="390" r:id="rId140"/>
    <p:sldId id="408" r:id="rId141"/>
    <p:sldId id="391" r:id="rId142"/>
    <p:sldId id="392" r:id="rId143"/>
    <p:sldId id="393" r:id="rId144"/>
    <p:sldId id="394" r:id="rId145"/>
    <p:sldId id="395" r:id="rId146"/>
    <p:sldId id="396" r:id="rId147"/>
    <p:sldId id="487" r:id="rId148"/>
    <p:sldId id="397" r:id="rId149"/>
    <p:sldId id="398" r:id="rId150"/>
    <p:sldId id="399" r:id="rId151"/>
    <p:sldId id="400" r:id="rId152"/>
    <p:sldId id="401" r:id="rId153"/>
    <p:sldId id="402" r:id="rId154"/>
    <p:sldId id="403" r:id="rId155"/>
    <p:sldId id="409" r:id="rId156"/>
    <p:sldId id="410" r:id="rId157"/>
    <p:sldId id="411" r:id="rId158"/>
    <p:sldId id="429" r:id="rId159"/>
    <p:sldId id="412" r:id="rId160"/>
    <p:sldId id="413" r:id="rId161"/>
    <p:sldId id="414" r:id="rId162"/>
    <p:sldId id="415" r:id="rId163"/>
    <p:sldId id="416" r:id="rId164"/>
    <p:sldId id="417" r:id="rId165"/>
    <p:sldId id="418" r:id="rId166"/>
    <p:sldId id="430" r:id="rId167"/>
    <p:sldId id="419" r:id="rId168"/>
    <p:sldId id="420" r:id="rId169"/>
    <p:sldId id="421" r:id="rId170"/>
    <p:sldId id="422" r:id="rId171"/>
    <p:sldId id="423" r:id="rId172"/>
    <p:sldId id="424" r:id="rId173"/>
    <p:sldId id="425" r:id="rId174"/>
    <p:sldId id="426" r:id="rId175"/>
    <p:sldId id="427" r:id="rId176"/>
    <p:sldId id="428" r:id="rId177"/>
    <p:sldId id="431" r:id="rId178"/>
    <p:sldId id="432" r:id="rId179"/>
    <p:sldId id="433" r:id="rId180"/>
    <p:sldId id="434" r:id="rId181"/>
    <p:sldId id="435" r:id="rId182"/>
    <p:sldId id="436" r:id="rId183"/>
    <p:sldId id="437" r:id="rId184"/>
    <p:sldId id="438" r:id="rId185"/>
    <p:sldId id="439" r:id="rId186"/>
    <p:sldId id="440" r:id="rId187"/>
    <p:sldId id="448" r:id="rId188"/>
    <p:sldId id="441" r:id="rId189"/>
    <p:sldId id="442" r:id="rId190"/>
    <p:sldId id="443" r:id="rId191"/>
    <p:sldId id="444" r:id="rId192"/>
    <p:sldId id="445" r:id="rId193"/>
    <p:sldId id="446" r:id="rId194"/>
    <p:sldId id="449" r:id="rId195"/>
    <p:sldId id="447" r:id="rId196"/>
    <p:sldId id="466"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7" r:id="rId214"/>
    <p:sldId id="468" r:id="rId215"/>
    <p:sldId id="469" r:id="rId216"/>
    <p:sldId id="474" r:id="rId217"/>
    <p:sldId id="470" r:id="rId218"/>
    <p:sldId id="475" r:id="rId219"/>
    <p:sldId id="471" r:id="rId220"/>
    <p:sldId id="472" r:id="rId221"/>
    <p:sldId id="473" r:id="rId222"/>
    <p:sldId id="477" r:id="rId223"/>
    <p:sldId id="478" r:id="rId224"/>
    <p:sldId id="481" r:id="rId225"/>
    <p:sldId id="479" r:id="rId226"/>
    <p:sldId id="482" r:id="rId227"/>
    <p:sldId id="480" r:id="rId228"/>
    <p:sldId id="483" r:id="rId229"/>
    <p:sldId id="484" r:id="rId230"/>
    <p:sldId id="485" r:id="rId231"/>
    <p:sldId id="486" r:id="rId2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Bocchino" initials="AB" lastIdx="4" clrIdx="0">
    <p:extLst>
      <p:ext uri="{19B8F6BF-5375-455C-9EA6-DF929625EA0E}">
        <p15:presenceInfo xmlns:p15="http://schemas.microsoft.com/office/powerpoint/2012/main" userId="S-1-5-21-1244020187-519449412-911163043-17869" providerId="AD"/>
      </p:ext>
    </p:extLst>
  </p:cmAuthor>
  <p:cmAuthor id="2" name="Gian Tavares" initials="GT" lastIdx="51" clrIdx="1">
    <p:extLst>
      <p:ext uri="{19B8F6BF-5375-455C-9EA6-DF929625EA0E}">
        <p15:presenceInfo xmlns:p15="http://schemas.microsoft.com/office/powerpoint/2012/main" userId="S-1-5-21-1244020187-519449412-911163043-17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AC40"/>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89"/>
    <p:restoredTop sz="86411"/>
  </p:normalViewPr>
  <p:slideViewPr>
    <p:cSldViewPr snapToGrid="0">
      <p:cViewPr varScale="1">
        <p:scale>
          <a:sx n="99" d="100"/>
          <a:sy n="99" d="100"/>
        </p:scale>
        <p:origin x="123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theme" Target="theme/theme1.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tableStyles" Target="tableStyles.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presProps" Target="presProps.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notesMaster" Target="notesMasters/notes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commentAuthors" Target="commentAuthor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9/25/2019</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E9712-CA5B-8E48-8425-06DF5F68B858}" type="datetimeFigureOut">
              <a:rPr lang="en-US" smtClean="0"/>
              <a:t>9/25/2019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E9810-0F59-234B-9237-31EE807F066D}" type="slidenum">
              <a:rPr lang="en-US" smtClean="0"/>
              <a:t>‹#›</a:t>
            </a:fld>
            <a:endParaRPr lang="en-US" dirty="0"/>
          </a:p>
        </p:txBody>
      </p:sp>
    </p:spTree>
    <p:extLst>
      <p:ext uri="{BB962C8B-B14F-4D97-AF65-F5344CB8AC3E}">
        <p14:creationId xmlns:p14="http://schemas.microsoft.com/office/powerpoint/2010/main" val="388912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E9810-0F59-234B-9237-31EE807F066D}" type="slidenum">
              <a:rPr lang="en-US" smtClean="0"/>
              <a:t>2</a:t>
            </a:fld>
            <a:endParaRPr lang="en-US" dirty="0"/>
          </a:p>
        </p:txBody>
      </p:sp>
    </p:spTree>
    <p:extLst>
      <p:ext uri="{BB962C8B-B14F-4D97-AF65-F5344CB8AC3E}">
        <p14:creationId xmlns:p14="http://schemas.microsoft.com/office/powerpoint/2010/main" val="1306535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7"/>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1193"/>
            <a:ext cx="8229600" cy="1853184"/>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pic>
        <p:nvPicPr>
          <p:cNvPr id="8" name="Picture 7">
            <a:extLst>
              <a:ext uri="{FF2B5EF4-FFF2-40B4-BE49-F238E27FC236}">
                <a16:creationId xmlns:a16="http://schemas.microsoft.com/office/drawing/2014/main" id="{34AFC965-3E1A-4301-B9EF-34541341D09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613DF3-AFC5-E94B-8457-4F038DF15581}"/>
              </a:ext>
            </a:extLst>
          </p:cNvPr>
          <p:cNvSpPr/>
          <p:nvPr userDrawn="1"/>
        </p:nvSpPr>
        <p:spPr>
          <a:xfrm>
            <a:off x="0" y="-2387"/>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0003B7A3-0E25-DD44-981E-05529E199B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1193"/>
            <a:ext cx="8229600" cy="1853184"/>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ysClr val="windowText" lastClr="000000"/>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8" name="Picture 7">
            <a:extLst>
              <a:ext uri="{FF2B5EF4-FFF2-40B4-BE49-F238E27FC236}">
                <a16:creationId xmlns:a16="http://schemas.microsoft.com/office/drawing/2014/main" id="{09B24244-9DB7-4E6D-9613-E486083973C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2" name="Title 1">
            <a:extLst>
              <a:ext uri="{FF2B5EF4-FFF2-40B4-BE49-F238E27FC236}">
                <a16:creationId xmlns:a16="http://schemas.microsoft.com/office/drawing/2014/main" id="{5B183386-0299-7D4D-B0EA-E1B0E62D84AA}"/>
              </a:ext>
            </a:extLst>
          </p:cNvPr>
          <p:cNvSpPr>
            <a:spLocks noGrp="1"/>
          </p:cNvSpPr>
          <p:nvPr>
            <p:ph type="title"/>
          </p:nvPr>
        </p:nvSpPr>
        <p:spPr>
          <a:xfrm>
            <a:off x="628650" y="365128"/>
            <a:ext cx="7886700" cy="1325563"/>
          </a:xfrm>
        </p:spPr>
        <p:txBody>
          <a:bodyPr>
            <a:normAutofit/>
          </a:bodyPr>
          <a:lstStyle>
            <a:lvl1pPr>
              <a:defRPr sz="5000"/>
            </a:lvl1pPr>
          </a:lstStyle>
          <a:p>
            <a:r>
              <a:rPr lang="en-US" dirty="0"/>
              <a:t>Click to edit Master title style</a:t>
            </a:r>
          </a:p>
        </p:txBody>
      </p:sp>
    </p:spTree>
    <p:extLst>
      <p:ext uri="{BB962C8B-B14F-4D97-AF65-F5344CB8AC3E}">
        <p14:creationId xmlns:p14="http://schemas.microsoft.com/office/powerpoint/2010/main" val="358701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D02111A-AC78-2C40-8E0F-A16E0D82D334}"/>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D6177E8F-CC17-C84C-A54C-F64D706899D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buNone/>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CERT Basic Training Unit #: Unit Name</a:t>
            </a:r>
            <a:endParaRPr lang="en-US"/>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err="1">
                <a:latin typeface="Arial" panose="020B0604020202020204" pitchFamily="34" charset="0"/>
                <a:cs typeface="Arial" panose="020B0604020202020204" pitchFamily="34" charset="0"/>
              </a:rPr>
              <a:t>Pg</a:t>
            </a:r>
            <a:r>
              <a:rPr lang="en-US">
                <a:latin typeface="Arial" panose="020B0604020202020204" pitchFamily="34" charset="0"/>
                <a:cs typeface="Arial" panose="020B0604020202020204" pitchFamily="34" charset="0"/>
              </a:rPr>
              <a:t> #-Unit #</a:t>
            </a:r>
            <a:endParaRPr lang="en-US"/>
          </a:p>
        </p:txBody>
      </p:sp>
      <p:sp>
        <p:nvSpPr>
          <p:cNvPr id="4" name="Content Placeholder 3">
            <a:extLst>
              <a:ext uri="{FF2B5EF4-FFF2-40B4-BE49-F238E27FC236}">
                <a16:creationId xmlns:a16="http://schemas.microsoft.com/office/drawing/2014/main" id="{B960D018-88E0-45CD-9E3B-A0A7382CB6A7}"/>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a:t>PM-123</a:t>
            </a:r>
          </a:p>
        </p:txBody>
      </p:sp>
    </p:spTree>
    <p:extLst>
      <p:ext uri="{BB962C8B-B14F-4D97-AF65-F5344CB8AC3E}">
        <p14:creationId xmlns:p14="http://schemas.microsoft.com/office/powerpoint/2010/main" val="52790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E76731-F6E6-7848-A4D6-073D636EE3E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5B8C4F10-6911-3D41-884B-E9859E377B01}"/>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CERT Basic Training Unit #: Unit Name</a:t>
            </a:r>
            <a:endParaRPr lang="en-US"/>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err="1">
                <a:latin typeface="Arial" panose="020B0604020202020204" pitchFamily="34" charset="0"/>
                <a:cs typeface="Arial" panose="020B0604020202020204" pitchFamily="34" charset="0"/>
              </a:rPr>
              <a:t>Pg</a:t>
            </a:r>
            <a:r>
              <a:rPr lang="en-US">
                <a:latin typeface="Arial" panose="020B0604020202020204" pitchFamily="34" charset="0"/>
                <a:cs typeface="Arial" panose="020B0604020202020204" pitchFamily="34" charset="0"/>
              </a:rPr>
              <a:t> #-Unit #</a:t>
            </a:r>
            <a:endParaRPr lang="en-US"/>
          </a:p>
        </p:txBody>
      </p:sp>
      <p:sp>
        <p:nvSpPr>
          <p:cNvPr id="18" name="Content Placeholder 3">
            <a:extLst>
              <a:ext uri="{FF2B5EF4-FFF2-40B4-BE49-F238E27FC236}">
                <a16:creationId xmlns:a16="http://schemas.microsoft.com/office/drawing/2014/main" id="{2F56D0F7-CF00-43BB-9D44-3DB0DAEF336F}"/>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a:t>PM-123</a:t>
            </a:r>
          </a:p>
        </p:txBody>
      </p:sp>
    </p:spTree>
    <p:extLst>
      <p:ext uri="{BB962C8B-B14F-4D97-AF65-F5344CB8AC3E}">
        <p14:creationId xmlns:p14="http://schemas.microsoft.com/office/powerpoint/2010/main" val="205973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AD5417-1E78-2347-88D2-D530F7E2EFB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D90A92A1-1D28-8F44-BC5C-0BD237F633A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buFont typeface="+mj-lt"/>
              <a:buAutoNum type="arabicPeriod"/>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CERT Basic Training Unit #: Unit Name</a:t>
            </a:r>
            <a:endParaRPr lang="en-US"/>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err="1">
                <a:latin typeface="Arial" panose="020B0604020202020204" pitchFamily="34" charset="0"/>
                <a:cs typeface="Arial" panose="020B0604020202020204" pitchFamily="34" charset="0"/>
              </a:rPr>
              <a:t>Pg</a:t>
            </a:r>
            <a:r>
              <a:rPr lang="en-US">
                <a:latin typeface="Arial" panose="020B0604020202020204" pitchFamily="34" charset="0"/>
                <a:cs typeface="Arial" panose="020B0604020202020204" pitchFamily="34" charset="0"/>
              </a:rPr>
              <a:t> #-Unit #</a:t>
            </a:r>
            <a:endParaRPr lang="en-US"/>
          </a:p>
        </p:txBody>
      </p:sp>
      <p:sp>
        <p:nvSpPr>
          <p:cNvPr id="16" name="Content Placeholder 3">
            <a:extLst>
              <a:ext uri="{FF2B5EF4-FFF2-40B4-BE49-F238E27FC236}">
                <a16:creationId xmlns:a16="http://schemas.microsoft.com/office/drawing/2014/main" id="{6FEFCCD0-189B-4A9F-A0FA-FD528EB4233D}"/>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a:t>PM-123</a:t>
            </a:r>
          </a:p>
        </p:txBody>
      </p:sp>
    </p:spTree>
    <p:extLst>
      <p:ext uri="{BB962C8B-B14F-4D97-AF65-F5344CB8AC3E}">
        <p14:creationId xmlns:p14="http://schemas.microsoft.com/office/powerpoint/2010/main" val="54888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216FE46-FC96-B34B-8971-68574851E7E3}"/>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2C0DF43E-ED80-5F49-A6AA-39142DB50121}"/>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CERT Basic Training Unit #: Unit Name</a:t>
            </a:r>
            <a:endParaRPr lang="en-US"/>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err="1">
                <a:latin typeface="Arial" panose="020B0604020202020204" pitchFamily="34" charset="0"/>
                <a:cs typeface="Arial" panose="020B0604020202020204" pitchFamily="34" charset="0"/>
              </a:rPr>
              <a:t>Pg</a:t>
            </a:r>
            <a:r>
              <a:rPr lang="en-US">
                <a:latin typeface="Arial" panose="020B0604020202020204" pitchFamily="34" charset="0"/>
                <a:cs typeface="Arial" panose="020B0604020202020204" pitchFamily="34" charset="0"/>
              </a:rPr>
              <a:t> #-Unit #</a:t>
            </a:r>
            <a:endParaRPr lang="en-US"/>
          </a:p>
        </p:txBody>
      </p:sp>
      <p:sp>
        <p:nvSpPr>
          <p:cNvPr id="17" name="Content Placeholder 3">
            <a:extLst>
              <a:ext uri="{FF2B5EF4-FFF2-40B4-BE49-F238E27FC236}">
                <a16:creationId xmlns:a16="http://schemas.microsoft.com/office/drawing/2014/main" id="{D623670B-8C27-439E-AD32-793B0E92F0D1}"/>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a:t>PM-123</a:t>
            </a:r>
          </a:p>
        </p:txBody>
      </p:sp>
    </p:spTree>
    <p:extLst>
      <p:ext uri="{BB962C8B-B14F-4D97-AF65-F5344CB8AC3E}">
        <p14:creationId xmlns:p14="http://schemas.microsoft.com/office/powerpoint/2010/main" val="3528500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9/25/2019</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hyperlink" Target="https://www.fema.gov/national-flood-insurance-program" TargetMode="Externa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http://www.smokeybear.com/"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DF54-290B-4006-9115-CBC77BA83C56}"/>
              </a:ext>
            </a:extLst>
          </p:cNvPr>
          <p:cNvSpPr>
            <a:spLocks noGrp="1"/>
          </p:cNvSpPr>
          <p:nvPr>
            <p:ph type="ctrTitle"/>
          </p:nvPr>
        </p:nvSpPr>
        <p:spPr/>
        <p:txBody>
          <a:bodyPr>
            <a:noAutofit/>
          </a:bodyPr>
          <a:lstStyle/>
          <a:p>
            <a:br>
              <a:rPr lang="en-US" b="0" dirty="0"/>
            </a:br>
            <a:br>
              <a:rPr lang="en-US" b="0" dirty="0"/>
            </a:br>
            <a:r>
              <a:rPr lang="en-US" b="0" dirty="0"/>
              <a:t> </a:t>
            </a:r>
            <a:r>
              <a:rPr lang="en-US" dirty="0"/>
              <a:t>CERT Hazard Annexes</a:t>
            </a:r>
          </a:p>
        </p:txBody>
      </p:sp>
    </p:spTree>
    <p:extLst>
      <p:ext uri="{BB962C8B-B14F-4D97-AF65-F5344CB8AC3E}">
        <p14:creationId xmlns:p14="http://schemas.microsoft.com/office/powerpoint/2010/main" val="208759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6B68F-9631-4DDC-B53E-F5557DA9EF9D}"/>
              </a:ext>
            </a:extLst>
          </p:cNvPr>
          <p:cNvSpPr>
            <a:spLocks noGrp="1"/>
          </p:cNvSpPr>
          <p:nvPr>
            <p:ph type="title"/>
          </p:nvPr>
        </p:nvSpPr>
        <p:spPr>
          <a:xfrm>
            <a:off x="315142" y="320678"/>
            <a:ext cx="5990408" cy="1017672"/>
          </a:xfrm>
        </p:spPr>
        <p:txBody>
          <a:bodyPr>
            <a:normAutofit fontScale="90000"/>
          </a:bodyPr>
          <a:lstStyle/>
          <a:p>
            <a:r>
              <a:rPr lang="en-US" dirty="0"/>
              <a:t>Avalanche Preparedness</a:t>
            </a:r>
            <a:r>
              <a:rPr lang="en-US" sz="800" dirty="0"/>
              <a:t> </a:t>
            </a:r>
            <a:r>
              <a:rPr lang="en-US" sz="800" dirty="0">
                <a:solidFill>
                  <a:srgbClr val="448431"/>
                </a:solidFill>
              </a:rPr>
              <a:t>(2 of 5)</a:t>
            </a:r>
            <a:endParaRPr lang="en-US" dirty="0">
              <a:solidFill>
                <a:srgbClr val="448431"/>
              </a:solidFill>
            </a:endParaRPr>
          </a:p>
        </p:txBody>
      </p:sp>
      <p:sp>
        <p:nvSpPr>
          <p:cNvPr id="2" name="Content Placeholder 1">
            <a:extLst>
              <a:ext uri="{FF2B5EF4-FFF2-40B4-BE49-F238E27FC236}">
                <a16:creationId xmlns:a16="http://schemas.microsoft.com/office/drawing/2014/main" id="{227BE225-93DC-44CB-8A44-8F2B8F833F15}"/>
              </a:ext>
            </a:extLst>
          </p:cNvPr>
          <p:cNvSpPr>
            <a:spLocks noGrp="1"/>
          </p:cNvSpPr>
          <p:nvPr>
            <p:ph idx="1"/>
          </p:nvPr>
        </p:nvSpPr>
        <p:spPr/>
        <p:txBody>
          <a:bodyPr/>
          <a:lstStyle/>
          <a:p>
            <a:r>
              <a:rPr lang="en-US" dirty="0"/>
              <a:t>Obtain proper equipment and training to support rescue, mitigate head injuries, and create air pockets. Everyone should take precautions: </a:t>
            </a:r>
          </a:p>
          <a:p>
            <a:pPr lvl="1"/>
            <a:r>
              <a:rPr lang="en-US" dirty="0"/>
              <a:t>Travel in pairs</a:t>
            </a:r>
          </a:p>
          <a:p>
            <a:pPr lvl="1"/>
            <a:r>
              <a:rPr lang="en-US" dirty="0"/>
              <a:t>Obtain avalanche survival training</a:t>
            </a:r>
          </a:p>
          <a:p>
            <a:pPr lvl="1"/>
            <a:r>
              <a:rPr lang="en-US" dirty="0"/>
              <a:t>Carry a working multi-function (i.e., transmit and receive) avalanche beacon on their body</a:t>
            </a:r>
          </a:p>
          <a:p>
            <a:pPr lvl="1"/>
            <a:r>
              <a:rPr lang="en-US" dirty="0"/>
              <a:t>Carry a portable shovel and an avalanche probe in a backpack</a:t>
            </a:r>
          </a:p>
          <a:p>
            <a:pPr lvl="1"/>
            <a:r>
              <a:rPr lang="en-US" dirty="0"/>
              <a:t>Consider wearing a helmet and carrying an avalanche airbag</a:t>
            </a:r>
          </a:p>
        </p:txBody>
      </p:sp>
      <p:sp>
        <p:nvSpPr>
          <p:cNvPr id="9" name="Content Placeholder 8">
            <a:extLst>
              <a:ext uri="{FF2B5EF4-FFF2-40B4-BE49-F238E27FC236}">
                <a16:creationId xmlns:a16="http://schemas.microsoft.com/office/drawing/2014/main" id="{140236D2-C097-4EC4-A40D-E2BB49718887}"/>
              </a:ext>
            </a:extLst>
          </p:cNvPr>
          <p:cNvSpPr>
            <a:spLocks noGrp="1"/>
          </p:cNvSpPr>
          <p:nvPr>
            <p:ph sz="quarter" idx="12"/>
          </p:nvPr>
        </p:nvSpPr>
        <p:spPr/>
        <p:txBody>
          <a:bodyPr/>
          <a:lstStyle/>
          <a:p>
            <a:r>
              <a:rPr lang="en-US" dirty="0"/>
              <a:t>PM AV-2</a:t>
            </a:r>
          </a:p>
        </p:txBody>
      </p:sp>
      <p:sp>
        <p:nvSpPr>
          <p:cNvPr id="7" name="Text Placeholder 6">
            <a:extLst>
              <a:ext uri="{FF2B5EF4-FFF2-40B4-BE49-F238E27FC236}">
                <a16:creationId xmlns:a16="http://schemas.microsoft.com/office/drawing/2014/main" id="{F04A0B31-FDDA-40DE-A77E-4854FB5F3C3B}"/>
              </a:ext>
            </a:extLst>
          </p:cNvPr>
          <p:cNvSpPr>
            <a:spLocks noGrp="1"/>
          </p:cNvSpPr>
          <p:nvPr>
            <p:ph type="body" sz="quarter" idx="10"/>
          </p:nvPr>
        </p:nvSpPr>
        <p:spPr/>
        <p:txBody>
          <a:bodyPr/>
          <a:lstStyle/>
          <a:p>
            <a:r>
              <a:rPr lang="en-US" dirty="0"/>
              <a:t>CERT Hazard Annex: Avalanche</a:t>
            </a:r>
          </a:p>
        </p:txBody>
      </p:sp>
      <p:sp>
        <p:nvSpPr>
          <p:cNvPr id="8" name="Text Placeholder 7">
            <a:extLst>
              <a:ext uri="{FF2B5EF4-FFF2-40B4-BE49-F238E27FC236}">
                <a16:creationId xmlns:a16="http://schemas.microsoft.com/office/drawing/2014/main" id="{B53A8889-DE60-4CBC-9C1A-EBC3AC55DD20}"/>
              </a:ext>
            </a:extLst>
          </p:cNvPr>
          <p:cNvSpPr>
            <a:spLocks noGrp="1"/>
          </p:cNvSpPr>
          <p:nvPr>
            <p:ph type="body" sz="quarter" idx="11"/>
          </p:nvPr>
        </p:nvSpPr>
        <p:spPr/>
        <p:txBody>
          <a:bodyPr/>
          <a:lstStyle/>
          <a:p>
            <a:r>
              <a:rPr lang="en-US" dirty="0"/>
              <a:t>AV-8</a:t>
            </a:r>
          </a:p>
        </p:txBody>
      </p:sp>
    </p:spTree>
    <p:extLst>
      <p:ext uri="{BB962C8B-B14F-4D97-AF65-F5344CB8AC3E}">
        <p14:creationId xmlns:p14="http://schemas.microsoft.com/office/powerpoint/2010/main" val="5260918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lstStyle/>
          <a:p>
            <a:r>
              <a:rPr lang="en-US" dirty="0"/>
              <a:t>Hurricane Impacts</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p:txBody>
          <a:bodyPr/>
          <a:lstStyle/>
          <a:p>
            <a:r>
              <a:rPr lang="en-US" dirty="0"/>
              <a:t>Fatalities</a:t>
            </a:r>
          </a:p>
          <a:p>
            <a:pPr lvl="1"/>
            <a:r>
              <a:rPr lang="en-US" dirty="0"/>
              <a:t>The majority of hurricane fatalities since 1970 have been due to inland flooding (outside of landfall counties) </a:t>
            </a:r>
          </a:p>
          <a:p>
            <a:r>
              <a:rPr lang="en-US" dirty="0"/>
              <a:t>Disruptions </a:t>
            </a:r>
          </a:p>
          <a:p>
            <a:pPr lvl="1"/>
            <a:r>
              <a:rPr lang="en-US" dirty="0"/>
              <a:t>Interrupts daily activities in affected areas including transportation, utilities and power </a:t>
            </a:r>
          </a:p>
          <a:p>
            <a:pPr lvl="1"/>
            <a:r>
              <a:rPr lang="en-US" dirty="0"/>
              <a:t>Generates economic losses from damages to property and loss of revenue </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r>
              <a:rPr lang="en-US" dirty="0"/>
              <a:t>PM HU-2</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r>
              <a:rPr lang="en-US" dirty="0"/>
              <a:t>HU-5</a:t>
            </a:r>
          </a:p>
        </p:txBody>
      </p:sp>
    </p:spTree>
    <p:extLst>
      <p:ext uri="{BB962C8B-B14F-4D97-AF65-F5344CB8AC3E}">
        <p14:creationId xmlns:p14="http://schemas.microsoft.com/office/powerpoint/2010/main" val="37255904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a:xfrm>
            <a:off x="315142" y="320678"/>
            <a:ext cx="5806851" cy="1017672"/>
          </a:xfrm>
        </p:spPr>
        <p:txBody>
          <a:bodyPr/>
          <a:lstStyle/>
          <a:p>
            <a:r>
              <a:rPr lang="en-US" dirty="0"/>
              <a:t>Hurricane Statistics</a:t>
            </a:r>
          </a:p>
        </p:txBody>
      </p:sp>
      <p:sp>
        <p:nvSpPr>
          <p:cNvPr id="2" name="Content Placeholder 1">
            <a:extLst>
              <a:ext uri="{FF2B5EF4-FFF2-40B4-BE49-F238E27FC236}">
                <a16:creationId xmlns:a16="http://schemas.microsoft.com/office/drawing/2014/main" id="{F48CAF77-BA7A-47BE-A33C-740BC046B4DC}"/>
              </a:ext>
            </a:extLst>
          </p:cNvPr>
          <p:cNvSpPr>
            <a:spLocks noGrp="1"/>
          </p:cNvSpPr>
          <p:nvPr>
            <p:ph idx="1"/>
          </p:nvPr>
        </p:nvSpPr>
        <p:spPr/>
        <p:txBody>
          <a:bodyPr vert="horz" lIns="91440" tIns="45720" rIns="91440" bIns="45720" rtlCol="0" anchor="t">
            <a:normAutofit/>
          </a:bodyPr>
          <a:lstStyle/>
          <a:p>
            <a:pPr marL="227965" indent="-227965"/>
            <a:r>
              <a:rPr lang="en-US" dirty="0">
                <a:latin typeface="Arial"/>
                <a:cs typeface="Arial"/>
              </a:rPr>
              <a:t>Between 1851 and 2017, 326 hurricanes made landfall in the United States  </a:t>
            </a:r>
            <a:endParaRPr lang="en-US" dirty="0"/>
          </a:p>
          <a:p>
            <a:pPr marL="227965" indent="-227965"/>
            <a:r>
              <a:rPr lang="en-US" dirty="0"/>
              <a:t>The most hurricane-affected state is Florida, followed by Texas </a:t>
            </a:r>
          </a:p>
          <a:p>
            <a:pPr marL="227965" indent="-227965"/>
            <a:r>
              <a:rPr lang="en-US" dirty="0"/>
              <a:t>About 80 percent of direct United States hurricane fatalities since 1970 occurred outside of landfall counties, with most of these fatalities caused by inland flooding </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12"/>
          </p:nvPr>
        </p:nvSpPr>
        <p:spPr/>
        <p:txBody>
          <a:bodyPr/>
          <a:lstStyle/>
          <a:p>
            <a:r>
              <a:rPr lang="en-US" dirty="0"/>
              <a:t>PM HU-2</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11"/>
          </p:nvPr>
        </p:nvSpPr>
        <p:spPr>
          <a:xfrm>
            <a:off x="7032567" y="6385716"/>
            <a:ext cx="1803862" cy="303212"/>
          </a:xfrm>
        </p:spPr>
        <p:txBody>
          <a:bodyPr/>
          <a:lstStyle/>
          <a:p>
            <a:r>
              <a:rPr lang="en-US" dirty="0"/>
              <a:t>HU-6</a:t>
            </a:r>
          </a:p>
        </p:txBody>
      </p:sp>
    </p:spTree>
    <p:extLst>
      <p:ext uri="{BB962C8B-B14F-4D97-AF65-F5344CB8AC3E}">
        <p14:creationId xmlns:p14="http://schemas.microsoft.com/office/powerpoint/2010/main" val="35283557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p:txBody>
          <a:bodyPr/>
          <a:lstStyle/>
          <a:p>
            <a:r>
              <a:rPr lang="en-US" dirty="0"/>
              <a:t>Saffir-Simpson Scale</a:t>
            </a:r>
          </a:p>
        </p:txBody>
      </p:sp>
      <p:sp>
        <p:nvSpPr>
          <p:cNvPr id="2" name="Content Placeholder 1">
            <a:extLst>
              <a:ext uri="{FF2B5EF4-FFF2-40B4-BE49-F238E27FC236}">
                <a16:creationId xmlns:a16="http://schemas.microsoft.com/office/drawing/2014/main" id="{FC1BB0E8-80D6-4DAE-B3E6-51E00AF32597}"/>
              </a:ext>
            </a:extLst>
          </p:cNvPr>
          <p:cNvSpPr>
            <a:spLocks noGrp="1"/>
          </p:cNvSpPr>
          <p:nvPr>
            <p:ph idx="1"/>
          </p:nvPr>
        </p:nvSpPr>
        <p:spPr/>
        <p:txBody>
          <a:bodyPr/>
          <a:lstStyle/>
          <a:p>
            <a:r>
              <a:rPr lang="en-US" dirty="0"/>
              <a:t>Measures hurricane wind speed according to five categories:</a:t>
            </a:r>
          </a:p>
          <a:p>
            <a:pPr lvl="1"/>
            <a:r>
              <a:rPr lang="en-US" dirty="0"/>
              <a:t>Category 1: Minimal, 74-95 mph</a:t>
            </a:r>
          </a:p>
          <a:p>
            <a:pPr lvl="1"/>
            <a:r>
              <a:rPr lang="en-US" dirty="0"/>
              <a:t>Category 2: Moderate, 96-110 mph</a:t>
            </a:r>
          </a:p>
          <a:p>
            <a:pPr lvl="1"/>
            <a:r>
              <a:rPr lang="en-US" dirty="0"/>
              <a:t>Category 3: Extensive, 111-129 mph</a:t>
            </a:r>
          </a:p>
          <a:p>
            <a:pPr lvl="1"/>
            <a:r>
              <a:rPr lang="en-US" dirty="0"/>
              <a:t>Category 4: Extreme, 130-156 mph</a:t>
            </a:r>
          </a:p>
          <a:p>
            <a:pPr lvl="1"/>
            <a:r>
              <a:rPr lang="en-US" dirty="0"/>
              <a:t>Category 5: Catastrophic, More than 157 mph</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12"/>
          </p:nvPr>
        </p:nvSpPr>
        <p:spPr/>
        <p:txBody>
          <a:bodyPr/>
          <a:lstStyle/>
          <a:p>
            <a:r>
              <a:rPr lang="en-US" dirty="0"/>
              <a:t>PM HU-3</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11"/>
          </p:nvPr>
        </p:nvSpPr>
        <p:spPr/>
        <p:txBody>
          <a:bodyPr/>
          <a:lstStyle/>
          <a:p>
            <a:r>
              <a:rPr lang="en-US" dirty="0"/>
              <a:t>HU-7</a:t>
            </a:r>
          </a:p>
        </p:txBody>
      </p:sp>
    </p:spTree>
    <p:extLst>
      <p:ext uri="{BB962C8B-B14F-4D97-AF65-F5344CB8AC3E}">
        <p14:creationId xmlns:p14="http://schemas.microsoft.com/office/powerpoint/2010/main" val="16179512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p:txBody>
          <a:bodyPr>
            <a:normAutofit fontScale="90000"/>
          </a:bodyPr>
          <a:lstStyle/>
          <a:p>
            <a:r>
              <a:rPr lang="en-US" dirty="0"/>
              <a:t>Hurricane Preparedness </a:t>
            </a:r>
            <a:r>
              <a:rPr lang="en-US" sz="600" dirty="0">
                <a:solidFill>
                  <a:srgbClr val="448431"/>
                </a:solidFill>
              </a:rPr>
              <a:t>(1 of 5)</a:t>
            </a:r>
          </a:p>
        </p:txBody>
      </p:sp>
      <p:sp>
        <p:nvSpPr>
          <p:cNvPr id="2" name="Content Placeholder 1">
            <a:extLst>
              <a:ext uri="{FF2B5EF4-FFF2-40B4-BE49-F238E27FC236}">
                <a16:creationId xmlns:a16="http://schemas.microsoft.com/office/drawing/2014/main" id="{7DEB4B2B-87B0-411C-B46A-4B665E33292E}"/>
              </a:ext>
            </a:extLst>
          </p:cNvPr>
          <p:cNvSpPr>
            <a:spLocks noGrp="1"/>
          </p:cNvSpPr>
          <p:nvPr>
            <p:ph idx="1"/>
          </p:nvPr>
        </p:nvSpPr>
        <p:spPr/>
        <p:txBody>
          <a:bodyPr/>
          <a:lstStyle/>
          <a:p>
            <a:r>
              <a:rPr lang="en-US" dirty="0"/>
              <a:t>Learn the meaning of Advisory, Watch, and Warning and how to obtain alerts and warnings for multiple hazards in advance</a:t>
            </a:r>
          </a:p>
          <a:p>
            <a:pPr lvl="1"/>
            <a:r>
              <a:rPr lang="en-US" dirty="0"/>
              <a:t>High winds</a:t>
            </a:r>
          </a:p>
          <a:p>
            <a:pPr lvl="1"/>
            <a:r>
              <a:rPr lang="en-US" dirty="0"/>
              <a:t>Storm surge </a:t>
            </a:r>
          </a:p>
          <a:p>
            <a:pPr lvl="1"/>
            <a:r>
              <a:rPr lang="en-US" dirty="0"/>
              <a:t>Flooding (e.g., flash flooding, coastal flooding, river flooding)</a:t>
            </a:r>
          </a:p>
          <a:p>
            <a:pPr lvl="1"/>
            <a:r>
              <a:rPr lang="en-US" dirty="0"/>
              <a:t>Thunderstorms</a:t>
            </a:r>
          </a:p>
          <a:p>
            <a:pPr lvl="1"/>
            <a:r>
              <a:rPr lang="en-US" dirty="0"/>
              <a:t>Tornadoes </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12"/>
          </p:nvPr>
        </p:nvSpPr>
        <p:spPr/>
        <p:txBody>
          <a:bodyPr/>
          <a:lstStyle/>
          <a:p>
            <a:r>
              <a:rPr lang="en-US" dirty="0"/>
              <a:t>PM HU-3</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11"/>
          </p:nvPr>
        </p:nvSpPr>
        <p:spPr/>
        <p:txBody>
          <a:bodyPr/>
          <a:lstStyle/>
          <a:p>
            <a:r>
              <a:rPr lang="en-US" dirty="0"/>
              <a:t>HU-8</a:t>
            </a:r>
          </a:p>
        </p:txBody>
      </p:sp>
    </p:spTree>
    <p:extLst>
      <p:ext uri="{BB962C8B-B14F-4D97-AF65-F5344CB8AC3E}">
        <p14:creationId xmlns:p14="http://schemas.microsoft.com/office/powerpoint/2010/main" val="28771838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p:txBody>
          <a:bodyPr>
            <a:normAutofit fontScale="90000"/>
          </a:bodyPr>
          <a:lstStyle/>
          <a:p>
            <a:r>
              <a:rPr lang="en-US" dirty="0"/>
              <a:t>Hurricane Preparedness </a:t>
            </a:r>
            <a:r>
              <a:rPr lang="en-US" sz="600" dirty="0">
                <a:solidFill>
                  <a:srgbClr val="448431"/>
                </a:solidFill>
              </a:rPr>
              <a:t>(2 of 5)</a:t>
            </a:r>
          </a:p>
        </p:txBody>
      </p:sp>
      <p:sp>
        <p:nvSpPr>
          <p:cNvPr id="2" name="Content Placeholder 1">
            <a:extLst>
              <a:ext uri="{FF2B5EF4-FFF2-40B4-BE49-F238E27FC236}">
                <a16:creationId xmlns:a16="http://schemas.microsoft.com/office/drawing/2014/main" id="{7DEB4B2B-87B0-411C-B46A-4B665E33292E}"/>
              </a:ext>
            </a:extLst>
          </p:cNvPr>
          <p:cNvSpPr>
            <a:spLocks noGrp="1"/>
          </p:cNvSpPr>
          <p:nvPr>
            <p:ph idx="1"/>
          </p:nvPr>
        </p:nvSpPr>
        <p:spPr/>
        <p:txBody>
          <a:bodyPr/>
          <a:lstStyle/>
          <a:p>
            <a:r>
              <a:rPr lang="en-US" dirty="0"/>
              <a:t>Consider buying a NOAA Weather Radio All Hazards receiver</a:t>
            </a:r>
          </a:p>
          <a:p>
            <a:pPr lvl="1"/>
            <a:r>
              <a:rPr lang="en-US" dirty="0"/>
              <a:t>Receives broadcast alerts directly from the National Weather Service </a:t>
            </a:r>
          </a:p>
          <a:p>
            <a:r>
              <a:rPr lang="en-US" dirty="0"/>
              <a:t>Whether you live inland or along the coast, it is important to know whether you live, work, or travel through areas prone to flooding </a:t>
            </a:r>
          </a:p>
          <a:p>
            <a:r>
              <a:rPr lang="en-US" dirty="0"/>
              <a:t>It is particularly important to prepare for flooding if you live inside the special flood hazard area and/or in a low-lying area near a body of water, or in an area prone to flash flooding </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12"/>
          </p:nvPr>
        </p:nvSpPr>
        <p:spPr/>
        <p:txBody>
          <a:bodyPr/>
          <a:lstStyle/>
          <a:p>
            <a:r>
              <a:rPr lang="en-US" dirty="0"/>
              <a:t>PM HU-3</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11"/>
          </p:nvPr>
        </p:nvSpPr>
        <p:spPr/>
        <p:txBody>
          <a:bodyPr/>
          <a:lstStyle/>
          <a:p>
            <a:r>
              <a:rPr lang="en-US" dirty="0"/>
              <a:t>HU-9</a:t>
            </a:r>
          </a:p>
        </p:txBody>
      </p:sp>
    </p:spTree>
    <p:extLst>
      <p:ext uri="{BB962C8B-B14F-4D97-AF65-F5344CB8AC3E}">
        <p14:creationId xmlns:p14="http://schemas.microsoft.com/office/powerpoint/2010/main" val="3792971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r>
              <a:rPr lang="en-US" dirty="0"/>
              <a:t>Hurricane Preparedness </a:t>
            </a:r>
            <a:r>
              <a:rPr lang="en-US" sz="600" dirty="0">
                <a:solidFill>
                  <a:srgbClr val="448431"/>
                </a:solidFill>
              </a:rPr>
              <a:t>(3 of 5)</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p:txBody>
          <a:bodyPr/>
          <a:lstStyle/>
          <a:p>
            <a:r>
              <a:rPr lang="en-US" dirty="0"/>
              <a:t>Know risk and evacuation routes </a:t>
            </a:r>
          </a:p>
          <a:p>
            <a:r>
              <a:rPr lang="en-US" dirty="0"/>
              <a:t>Develop action plan </a:t>
            </a:r>
          </a:p>
          <a:p>
            <a:r>
              <a:rPr lang="en-US" dirty="0"/>
              <a:t>Develop emergency communications plan </a:t>
            </a:r>
          </a:p>
          <a:p>
            <a:r>
              <a:rPr lang="en-US" dirty="0"/>
              <a:t>Secure needed supplies </a:t>
            </a:r>
          </a:p>
          <a:p>
            <a:r>
              <a:rPr lang="en-US" dirty="0"/>
              <a:t>Check batteries, replace old ones, and have extra on hand </a:t>
            </a:r>
          </a:p>
          <a:p>
            <a:r>
              <a:rPr lang="en-US" dirty="0"/>
              <a:t>Flood proof your property </a:t>
            </a:r>
          </a:p>
          <a:p>
            <a:r>
              <a:rPr lang="en-US" dirty="0"/>
              <a:t>Fortify your house </a:t>
            </a:r>
          </a:p>
          <a:p>
            <a:r>
              <a:rPr lang="en-US" dirty="0"/>
              <a:t>Board up all windows and glass doors </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r>
              <a:rPr lang="en-US" dirty="0"/>
              <a:t>PM HU-4</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r>
              <a:rPr lang="en-US" dirty="0"/>
              <a:t>HU-10</a:t>
            </a:r>
          </a:p>
        </p:txBody>
      </p:sp>
    </p:spTree>
    <p:extLst>
      <p:ext uri="{BB962C8B-B14F-4D97-AF65-F5344CB8AC3E}">
        <p14:creationId xmlns:p14="http://schemas.microsoft.com/office/powerpoint/2010/main" val="30891979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r>
              <a:rPr lang="en-US" dirty="0"/>
              <a:t>Hurricane Preparedness </a:t>
            </a:r>
            <a:r>
              <a:rPr lang="en-US" sz="600" dirty="0">
                <a:solidFill>
                  <a:srgbClr val="448431"/>
                </a:solidFill>
              </a:rPr>
              <a:t>(4 of 5)</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p:txBody>
          <a:bodyPr/>
          <a:lstStyle/>
          <a:p>
            <a:r>
              <a:rPr lang="en-US" dirty="0"/>
              <a:t>Secure manufactured homes and outdoor items  </a:t>
            </a:r>
          </a:p>
          <a:p>
            <a:r>
              <a:rPr lang="en-US" dirty="0"/>
              <a:t>Prepare for disruptions in services, such as water, power, gas, and other supplies </a:t>
            </a:r>
          </a:p>
          <a:p>
            <a:r>
              <a:rPr lang="en-US" dirty="0"/>
              <a:t>Prepare for potential evacuation</a:t>
            </a:r>
          </a:p>
          <a:p>
            <a:pPr lvl="1"/>
            <a:r>
              <a:rPr lang="en-US" dirty="0"/>
              <a:t>Consider staying with family or friends who live outside of the area to be impacted</a:t>
            </a:r>
          </a:p>
          <a:p>
            <a:pPr lvl="1"/>
            <a:r>
              <a:rPr lang="en-US" dirty="0"/>
              <a:t>Identify local shelters </a:t>
            </a:r>
          </a:p>
          <a:p>
            <a:r>
              <a:rPr lang="en-US" dirty="0"/>
              <a:t>Make sure your cell phone is charged; have cash and a car cell phone charger available </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r>
              <a:rPr lang="en-US" dirty="0"/>
              <a:t>PM HU-5</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r>
              <a:rPr lang="en-US" dirty="0"/>
              <a:t>HU-11</a:t>
            </a:r>
          </a:p>
        </p:txBody>
      </p:sp>
    </p:spTree>
    <p:extLst>
      <p:ext uri="{BB962C8B-B14F-4D97-AF65-F5344CB8AC3E}">
        <p14:creationId xmlns:p14="http://schemas.microsoft.com/office/powerpoint/2010/main" val="3930929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r>
              <a:rPr lang="en-US" dirty="0"/>
              <a:t>Hurricane Preparedness </a:t>
            </a:r>
            <a:r>
              <a:rPr lang="en-US" sz="600" dirty="0">
                <a:solidFill>
                  <a:srgbClr val="448431"/>
                </a:solidFill>
              </a:rPr>
              <a:t>(5 of 5)</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p:txBody>
          <a:bodyPr/>
          <a:lstStyle/>
          <a:p>
            <a:r>
              <a:rPr lang="en-US" dirty="0"/>
              <a:t>Listen to the Emergency Alert System (EAS) for local emergency information and instructions </a:t>
            </a:r>
          </a:p>
          <a:p>
            <a:r>
              <a:rPr lang="en-US" dirty="0"/>
              <a:t>Standard insurance does not cover flooding, but flood insurance is available for homeowners, renters, and business owners through the National Flood Insurance Program (NFIP) (</a:t>
            </a:r>
            <a:r>
              <a:rPr lang="en-US" dirty="0">
                <a:hlinkClick r:id="rId2"/>
              </a:rPr>
              <a:t>https://www.fema.gov/national-flood-insurance-program</a:t>
            </a:r>
            <a:r>
              <a:rPr lang="en-US" dirty="0"/>
              <a:t>) </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r>
              <a:rPr lang="en-US" dirty="0"/>
              <a:t>PM HU-5</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r>
              <a:rPr lang="en-US" dirty="0"/>
              <a:t>HU-12</a:t>
            </a:r>
          </a:p>
        </p:txBody>
      </p:sp>
    </p:spTree>
    <p:extLst>
      <p:ext uri="{BB962C8B-B14F-4D97-AF65-F5344CB8AC3E}">
        <p14:creationId xmlns:p14="http://schemas.microsoft.com/office/powerpoint/2010/main" val="7676912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r>
              <a:rPr lang="en-US" dirty="0"/>
              <a:t>Stay or Go?</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If in an evacuation zone, leave immediately upon direction from emergency management officials </a:t>
            </a:r>
          </a:p>
          <a:p>
            <a:r>
              <a:rPr lang="en-US" dirty="0"/>
              <a:t>Follow directions from local officials </a:t>
            </a:r>
          </a:p>
          <a:p>
            <a:r>
              <a:rPr lang="en-US" dirty="0"/>
              <a:t>Follow posted evacuation routes </a:t>
            </a:r>
          </a:p>
          <a:p>
            <a:r>
              <a:rPr lang="en-US" dirty="0"/>
              <a:t>If not in an evacuation zone and you decide to stay, or if time does not permit evacuation, take caution</a:t>
            </a:r>
          </a:p>
          <a:p>
            <a:pPr lvl="1"/>
            <a:r>
              <a:rPr lang="en-US" dirty="0"/>
              <a:t>Follow sheltering guidelines </a:t>
            </a:r>
          </a:p>
          <a:p>
            <a:pPr lvl="1"/>
            <a:r>
              <a:rPr lang="en-US" dirty="0"/>
              <a:t>Take refuge in a small, interior, windowless room, closet, or hallway on the lowest level above flood water levels </a:t>
            </a:r>
          </a:p>
          <a:p>
            <a:pPr lvl="2"/>
            <a:r>
              <a:rPr lang="en-US" dirty="0"/>
              <a:t>If in a manufactured home or temporary structure, move to a sturdy building </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HU-5</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HU-13</a:t>
            </a:r>
          </a:p>
        </p:txBody>
      </p:sp>
    </p:spTree>
    <p:extLst>
      <p:ext uri="{BB962C8B-B14F-4D97-AF65-F5344CB8AC3E}">
        <p14:creationId xmlns:p14="http://schemas.microsoft.com/office/powerpoint/2010/main" val="34702486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normAutofit/>
          </a:bodyPr>
          <a:lstStyle/>
          <a:p>
            <a:r>
              <a:rPr lang="en-US" dirty="0"/>
              <a:t>During a Hurricane </a:t>
            </a:r>
            <a:r>
              <a:rPr lang="en-US" sz="1100" dirty="0">
                <a:solidFill>
                  <a:srgbClr val="448431"/>
                </a:solidFill>
              </a:rPr>
              <a:t>(1 of 4)</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r>
              <a:rPr lang="en-US" dirty="0"/>
              <a:t>Monitor communications</a:t>
            </a:r>
          </a:p>
          <a:p>
            <a:pPr lvl="1"/>
            <a:r>
              <a:rPr lang="en-US" dirty="0"/>
              <a:t>Conserve battery power for emergency use </a:t>
            </a:r>
          </a:p>
          <a:p>
            <a:pPr lvl="1"/>
            <a:r>
              <a:rPr lang="en-US" dirty="0"/>
              <a:t>Use phones only for emergency calls </a:t>
            </a:r>
          </a:p>
          <a:p>
            <a:pPr lvl="1"/>
            <a:r>
              <a:rPr lang="en-US" dirty="0"/>
              <a:t>Use text messaging or social media to reach family and/or friends </a:t>
            </a:r>
          </a:p>
          <a:p>
            <a:r>
              <a:rPr lang="en-US" dirty="0"/>
              <a:t>Never use portable generators inside </a:t>
            </a:r>
          </a:p>
          <a:p>
            <a:r>
              <a:rPr lang="en-US" dirty="0"/>
              <a:t>Stay indoors away from windows, skylights, and doors to protect against flying debris </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r>
              <a:rPr lang="en-US" dirty="0"/>
              <a:t>PM HU-6</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r>
              <a:rPr lang="en-US" dirty="0"/>
              <a:t>HU-14</a:t>
            </a:r>
          </a:p>
        </p:txBody>
      </p:sp>
    </p:spTree>
    <p:extLst>
      <p:ext uri="{BB962C8B-B14F-4D97-AF65-F5344CB8AC3E}">
        <p14:creationId xmlns:p14="http://schemas.microsoft.com/office/powerpoint/2010/main" val="294753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6B68F-9631-4DDC-B53E-F5557DA9EF9D}"/>
              </a:ext>
            </a:extLst>
          </p:cNvPr>
          <p:cNvSpPr>
            <a:spLocks noGrp="1"/>
          </p:cNvSpPr>
          <p:nvPr>
            <p:ph type="title"/>
          </p:nvPr>
        </p:nvSpPr>
        <p:spPr>
          <a:xfrm>
            <a:off x="315141" y="320678"/>
            <a:ext cx="5980883" cy="1017672"/>
          </a:xfrm>
        </p:spPr>
        <p:txBody>
          <a:bodyPr>
            <a:normAutofit fontScale="90000"/>
          </a:bodyPr>
          <a:lstStyle/>
          <a:p>
            <a:r>
              <a:rPr lang="en-US" dirty="0"/>
              <a:t>Avalanche Preparedness</a:t>
            </a:r>
            <a:r>
              <a:rPr lang="en-US" sz="800" dirty="0"/>
              <a:t> </a:t>
            </a:r>
            <a:r>
              <a:rPr lang="en-US" sz="800" dirty="0">
                <a:solidFill>
                  <a:srgbClr val="448431"/>
                </a:solidFill>
              </a:rPr>
              <a:t>(3 of 5)</a:t>
            </a:r>
            <a:endParaRPr lang="en-US" dirty="0">
              <a:solidFill>
                <a:srgbClr val="448431"/>
              </a:solidFill>
            </a:endParaRPr>
          </a:p>
        </p:txBody>
      </p:sp>
      <p:sp>
        <p:nvSpPr>
          <p:cNvPr id="2" name="Content Placeholder 1">
            <a:extLst>
              <a:ext uri="{FF2B5EF4-FFF2-40B4-BE49-F238E27FC236}">
                <a16:creationId xmlns:a16="http://schemas.microsoft.com/office/drawing/2014/main" id="{227BE225-93DC-44CB-8A44-8F2B8F833F15}"/>
              </a:ext>
            </a:extLst>
          </p:cNvPr>
          <p:cNvSpPr>
            <a:spLocks noGrp="1"/>
          </p:cNvSpPr>
          <p:nvPr>
            <p:ph idx="1"/>
          </p:nvPr>
        </p:nvSpPr>
        <p:spPr/>
        <p:txBody>
          <a:bodyPr/>
          <a:lstStyle/>
          <a:p>
            <a:r>
              <a:rPr lang="en-US" dirty="0"/>
              <a:t>Learn to recognize and evaluate potential avalanche hazards</a:t>
            </a:r>
          </a:p>
          <a:p>
            <a:pPr lvl="1"/>
            <a:r>
              <a:rPr lang="en-US" dirty="0"/>
              <a:t>Avoid slopes steeper than 30 degrees </a:t>
            </a:r>
          </a:p>
          <a:p>
            <a:pPr lvl="1"/>
            <a:r>
              <a:rPr lang="en-US" dirty="0"/>
              <a:t>Avoid runout zones under slopes steeper than 30 degrees </a:t>
            </a:r>
          </a:p>
          <a:p>
            <a:pPr lvl="1"/>
            <a:r>
              <a:rPr lang="en-US" dirty="0"/>
              <a:t>Pay attention to immediate warning signs, which include recent avalanches, shooting cracks, and “whumpfing” sounds </a:t>
            </a:r>
          </a:p>
          <a:p>
            <a:pPr lvl="1"/>
            <a:r>
              <a:rPr lang="en-US" dirty="0"/>
              <a:t>Avoid particularly dangerous areas, slopes, and terrain even if the regional advisory is low </a:t>
            </a:r>
          </a:p>
          <a:p>
            <a:pPr lvl="1"/>
            <a:r>
              <a:rPr lang="en-US" b="1" dirty="0"/>
              <a:t>Note</a:t>
            </a:r>
            <a:r>
              <a:rPr lang="en-US" dirty="0"/>
              <a:t>: Avalanche prone areas near highways are usually marked with signs. Do not stop your car in these areas</a:t>
            </a:r>
          </a:p>
        </p:txBody>
      </p:sp>
      <p:sp>
        <p:nvSpPr>
          <p:cNvPr id="6" name="Content Placeholder 5">
            <a:extLst>
              <a:ext uri="{FF2B5EF4-FFF2-40B4-BE49-F238E27FC236}">
                <a16:creationId xmlns:a16="http://schemas.microsoft.com/office/drawing/2014/main" id="{37B70DEB-8FD1-4E78-B93A-7C360138A76D}"/>
              </a:ext>
            </a:extLst>
          </p:cNvPr>
          <p:cNvSpPr>
            <a:spLocks noGrp="1"/>
          </p:cNvSpPr>
          <p:nvPr>
            <p:ph sz="quarter" idx="12"/>
          </p:nvPr>
        </p:nvSpPr>
        <p:spPr/>
        <p:txBody>
          <a:bodyPr/>
          <a:lstStyle/>
          <a:p>
            <a:r>
              <a:rPr lang="en-US" dirty="0"/>
              <a:t>PM AV-2</a:t>
            </a:r>
          </a:p>
        </p:txBody>
      </p:sp>
      <p:sp>
        <p:nvSpPr>
          <p:cNvPr id="9" name="Text Placeholder 8">
            <a:extLst>
              <a:ext uri="{FF2B5EF4-FFF2-40B4-BE49-F238E27FC236}">
                <a16:creationId xmlns:a16="http://schemas.microsoft.com/office/drawing/2014/main" id="{80B990F3-1AB0-4067-8AFC-E2FB1A3CB592}"/>
              </a:ext>
            </a:extLst>
          </p:cNvPr>
          <p:cNvSpPr>
            <a:spLocks noGrp="1"/>
          </p:cNvSpPr>
          <p:nvPr>
            <p:ph type="body" sz="quarter" idx="10"/>
          </p:nvPr>
        </p:nvSpPr>
        <p:spPr/>
        <p:txBody>
          <a:bodyPr/>
          <a:lstStyle/>
          <a:p>
            <a:r>
              <a:rPr lang="en-US" dirty="0"/>
              <a:t>CERT Hazard Annex: Avalanche</a:t>
            </a:r>
          </a:p>
        </p:txBody>
      </p:sp>
      <p:sp>
        <p:nvSpPr>
          <p:cNvPr id="10" name="Text Placeholder 9">
            <a:extLst>
              <a:ext uri="{FF2B5EF4-FFF2-40B4-BE49-F238E27FC236}">
                <a16:creationId xmlns:a16="http://schemas.microsoft.com/office/drawing/2014/main" id="{897E9F10-ADBE-4BC0-B2D0-14FF728765EB}"/>
              </a:ext>
            </a:extLst>
          </p:cNvPr>
          <p:cNvSpPr>
            <a:spLocks noGrp="1"/>
          </p:cNvSpPr>
          <p:nvPr>
            <p:ph type="body" sz="quarter" idx="11"/>
          </p:nvPr>
        </p:nvSpPr>
        <p:spPr/>
        <p:txBody>
          <a:bodyPr/>
          <a:lstStyle/>
          <a:p>
            <a:r>
              <a:rPr lang="en-US" dirty="0"/>
              <a:t>AV-9</a:t>
            </a:r>
          </a:p>
        </p:txBody>
      </p:sp>
    </p:spTree>
    <p:extLst>
      <p:ext uri="{BB962C8B-B14F-4D97-AF65-F5344CB8AC3E}">
        <p14:creationId xmlns:p14="http://schemas.microsoft.com/office/powerpoint/2010/main" val="20191837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a:bodyPr>
          <a:lstStyle/>
          <a:p>
            <a:r>
              <a:rPr lang="en-US" dirty="0"/>
              <a:t>During a Hurricane </a:t>
            </a:r>
            <a:r>
              <a:rPr lang="en-US" sz="1100" dirty="0">
                <a:solidFill>
                  <a:srgbClr val="448431"/>
                </a:solidFill>
              </a:rPr>
              <a:t>(2 of 4)</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lstStyle/>
          <a:p>
            <a:r>
              <a:rPr lang="en-US" dirty="0"/>
              <a:t>If advised to take shelter, take action</a:t>
            </a:r>
          </a:p>
          <a:p>
            <a:pPr lvl="1"/>
            <a:r>
              <a:rPr lang="en-US" dirty="0"/>
              <a:t>Grab your emergency supply kit </a:t>
            </a:r>
          </a:p>
          <a:p>
            <a:pPr lvl="1"/>
            <a:r>
              <a:rPr lang="en-US" dirty="0"/>
              <a:t>Go to an interior room without windows, if possible </a:t>
            </a:r>
          </a:p>
          <a:p>
            <a:pPr lvl="1"/>
            <a:r>
              <a:rPr lang="en-US" dirty="0"/>
              <a:t>Stay inside the room and listen to EAS for additional instructions </a:t>
            </a:r>
          </a:p>
          <a:p>
            <a:r>
              <a:rPr lang="en-US" dirty="0"/>
              <a:t>For high winds, lie on the floor under a table or other sturdy object for greater protection from falling objects </a:t>
            </a:r>
          </a:p>
          <a:p>
            <a:r>
              <a:rPr lang="en-US" dirty="0"/>
              <a:t>If outside, safely move inside as quickly as possible </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r>
              <a:rPr lang="en-US" dirty="0"/>
              <a:t>PM HU-6</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r>
              <a:rPr lang="en-US" dirty="0"/>
              <a:t>HU-15</a:t>
            </a:r>
          </a:p>
        </p:txBody>
      </p:sp>
    </p:spTree>
    <p:extLst>
      <p:ext uri="{BB962C8B-B14F-4D97-AF65-F5344CB8AC3E}">
        <p14:creationId xmlns:p14="http://schemas.microsoft.com/office/powerpoint/2010/main" val="28721150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a:bodyPr>
          <a:lstStyle/>
          <a:p>
            <a:r>
              <a:rPr lang="en-US" dirty="0"/>
              <a:t>During a Hurricane </a:t>
            </a:r>
            <a:r>
              <a:rPr lang="en-US" sz="600" dirty="0">
                <a:solidFill>
                  <a:srgbClr val="448431"/>
                </a:solidFill>
              </a:rPr>
              <a:t>(3 of 4)</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r>
              <a:rPr lang="en-US" dirty="0"/>
              <a:t>Avoid driving, if possible </a:t>
            </a:r>
          </a:p>
          <a:p>
            <a:r>
              <a:rPr lang="en-US" dirty="0"/>
              <a:t>Be aware of the “eye ”</a:t>
            </a:r>
          </a:p>
          <a:p>
            <a:pPr lvl="1"/>
            <a:r>
              <a:rPr lang="en-US" dirty="0"/>
              <a:t>After the center of the hurricane (eye) passes over, the storm will resume </a:t>
            </a:r>
          </a:p>
          <a:p>
            <a:pPr lvl="1"/>
            <a:r>
              <a:rPr lang="en-US" dirty="0"/>
              <a:t>Do not venture outside until emergency officials say it is safe </a:t>
            </a:r>
          </a:p>
          <a:p>
            <a:r>
              <a:rPr lang="en-US" dirty="0"/>
              <a:t>Be alert for tornadoes</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r>
              <a:rPr lang="en-US" dirty="0"/>
              <a:t>PM HU-7</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r>
              <a:rPr lang="en-US" dirty="0"/>
              <a:t>HU-16</a:t>
            </a:r>
          </a:p>
        </p:txBody>
      </p:sp>
    </p:spTree>
    <p:extLst>
      <p:ext uri="{BB962C8B-B14F-4D97-AF65-F5344CB8AC3E}">
        <p14:creationId xmlns:p14="http://schemas.microsoft.com/office/powerpoint/2010/main" val="16906468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a:bodyPr>
          <a:lstStyle/>
          <a:p>
            <a:r>
              <a:rPr lang="en-US" dirty="0"/>
              <a:t>During a Hurricane </a:t>
            </a:r>
            <a:r>
              <a:rPr lang="en-US" sz="600" dirty="0">
                <a:solidFill>
                  <a:srgbClr val="448431"/>
                </a:solidFill>
              </a:rPr>
              <a:t>(4 of 4)</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Whether inland or along the coast, stay away from floodwaters  </a:t>
            </a:r>
          </a:p>
          <a:p>
            <a:pPr lvl="1"/>
            <a:r>
              <a:rPr lang="en-US" dirty="0"/>
              <a:t>Floodwaters move swiftly, may carry debris that can cause injuries, and hide damaged roads and the actual depth of the water </a:t>
            </a:r>
          </a:p>
          <a:p>
            <a:pPr lvl="1"/>
            <a:r>
              <a:rPr lang="en-US" dirty="0"/>
              <a:t>12 inches of moving water can wash a small car away and 6 inches of fast moving water can knock an adult off his or her feet </a:t>
            </a:r>
          </a:p>
          <a:p>
            <a:pPr lvl="1"/>
            <a:r>
              <a:rPr lang="en-US" b="1" dirty="0"/>
              <a:t>Turn Around Don’t Drown </a:t>
            </a:r>
            <a:r>
              <a:rPr lang="en-US" baseline="30000" dirty="0"/>
              <a:t>®</a:t>
            </a:r>
          </a:p>
        </p:txBody>
      </p:sp>
      <p:pic>
        <p:nvPicPr>
          <p:cNvPr id="7" name="Picture 6" descr="Banner with FEMA logo that says: &quot;Flooding? Be safe! Turn Around Don't Drown&quot;">
            <a:extLst>
              <a:ext uri="{FF2B5EF4-FFF2-40B4-BE49-F238E27FC236}">
                <a16:creationId xmlns:a16="http://schemas.microsoft.com/office/drawing/2014/main" id="{95B41FEF-78D2-41C9-AA86-DF2FAB7C408B}"/>
              </a:ext>
            </a:extLst>
          </p:cNvPr>
          <p:cNvPicPr>
            <a:picLocks noChangeAspect="1"/>
          </p:cNvPicPr>
          <p:nvPr/>
        </p:nvPicPr>
        <p:blipFill>
          <a:blip r:embed="rId2"/>
          <a:stretch>
            <a:fillRect/>
          </a:stretch>
        </p:blipFill>
        <p:spPr>
          <a:xfrm>
            <a:off x="2672891" y="4867837"/>
            <a:ext cx="3797475" cy="1191823"/>
          </a:xfrm>
          <a:prstGeom prst="rect">
            <a:avLst/>
          </a:prstGeom>
        </p:spPr>
      </p:pic>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HU-7</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HU-17</a:t>
            </a:r>
          </a:p>
        </p:txBody>
      </p:sp>
    </p:spTree>
    <p:extLst>
      <p:ext uri="{BB962C8B-B14F-4D97-AF65-F5344CB8AC3E}">
        <p14:creationId xmlns:p14="http://schemas.microsoft.com/office/powerpoint/2010/main" val="33846555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a:bodyPr>
          <a:lstStyle/>
          <a:p>
            <a:r>
              <a:rPr lang="en-US" dirty="0"/>
              <a:t>After a Hurricane </a:t>
            </a:r>
            <a:r>
              <a:rPr lang="en-US" sz="1100" dirty="0">
                <a:solidFill>
                  <a:srgbClr val="448431"/>
                </a:solidFill>
              </a:rPr>
              <a:t>(1 of 5)</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Do not reenter area until it is declared safe </a:t>
            </a:r>
          </a:p>
          <a:p>
            <a:pPr lvl="1"/>
            <a:r>
              <a:rPr lang="en-US" dirty="0"/>
              <a:t>Reentry to the area too soon may cause risk and may keep first responders and workers from doing their jobs  </a:t>
            </a:r>
          </a:p>
          <a:p>
            <a:r>
              <a:rPr lang="en-US" dirty="0"/>
              <a:t>Use extreme caution when entering damaged buildings; use a flashlight indoors </a:t>
            </a:r>
          </a:p>
          <a:p>
            <a:r>
              <a:rPr lang="en-US" dirty="0"/>
              <a:t>If you smell gas, or if your carbon monoxide alarm sounds, go to fresh air immediately and call help </a:t>
            </a:r>
          </a:p>
          <a:p>
            <a:r>
              <a:rPr lang="en-US" dirty="0"/>
              <a:t>Have your utilities inspected by qualified professionals for damage to electrical system, sewage, gas, and water lines </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HU-8</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HU-18</a:t>
            </a:r>
          </a:p>
        </p:txBody>
      </p:sp>
    </p:spTree>
    <p:extLst>
      <p:ext uri="{BB962C8B-B14F-4D97-AF65-F5344CB8AC3E}">
        <p14:creationId xmlns:p14="http://schemas.microsoft.com/office/powerpoint/2010/main" val="27718257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a:bodyPr>
          <a:lstStyle/>
          <a:p>
            <a:r>
              <a:rPr lang="en-US" dirty="0"/>
              <a:t>After a Hurricane </a:t>
            </a:r>
            <a:r>
              <a:rPr lang="en-US" sz="1100" dirty="0">
                <a:solidFill>
                  <a:srgbClr val="448431"/>
                </a:solidFill>
              </a:rPr>
              <a:t>(2 of 5)</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Wear protective clothing </a:t>
            </a:r>
          </a:p>
          <a:p>
            <a:pPr lvl="1"/>
            <a:r>
              <a:rPr lang="en-US" dirty="0"/>
              <a:t>Avoid potential dangers from hazard damages, debris, and contaminants during clean up by using protective clothing such as safety goggles, work gloves, hard hats, and waterproof boots  </a:t>
            </a:r>
          </a:p>
          <a:p>
            <a:r>
              <a:rPr lang="en-US" dirty="0"/>
              <a:t>Contact your insurance company  </a:t>
            </a:r>
          </a:p>
          <a:p>
            <a:pPr lvl="1"/>
            <a:r>
              <a:rPr lang="en-US" dirty="0"/>
              <a:t>Take pictures to document your damage and file a claim as soon as possible  </a:t>
            </a:r>
          </a:p>
          <a:p>
            <a:pPr lvl="1"/>
            <a:r>
              <a:rPr lang="en-US" dirty="0"/>
              <a:t>Do what you can to prevent further damage to your property (e.g., putting a tarp on a damaged roof), as insurance may not cover additional damage that occurs after the storm </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HU-8</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HU-19</a:t>
            </a:r>
          </a:p>
        </p:txBody>
      </p:sp>
    </p:spTree>
    <p:extLst>
      <p:ext uri="{BB962C8B-B14F-4D97-AF65-F5344CB8AC3E}">
        <p14:creationId xmlns:p14="http://schemas.microsoft.com/office/powerpoint/2010/main" val="4335784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normAutofit/>
          </a:bodyPr>
          <a:lstStyle/>
          <a:p>
            <a:r>
              <a:rPr lang="en-US" dirty="0"/>
              <a:t>After a Hurricane </a:t>
            </a:r>
            <a:r>
              <a:rPr lang="en-US" sz="1100" dirty="0">
                <a:solidFill>
                  <a:srgbClr val="448431"/>
                </a:solidFill>
              </a:rPr>
              <a:t>(3 of 5)</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r>
              <a:rPr lang="en-US" b="1" dirty="0"/>
              <a:t>Turn Around Don’t Drown</a:t>
            </a:r>
            <a:r>
              <a:rPr lang="en-US" baseline="30000" dirty="0"/>
              <a:t>®</a:t>
            </a:r>
            <a:r>
              <a:rPr lang="en-US" dirty="0"/>
              <a:t> </a:t>
            </a:r>
          </a:p>
          <a:p>
            <a:pPr lvl="1"/>
            <a:r>
              <a:rPr lang="en-US" dirty="0"/>
              <a:t>Avoid walking or driving in floodwaters  </a:t>
            </a:r>
          </a:p>
          <a:p>
            <a:pPr lvl="1"/>
            <a:r>
              <a:rPr lang="en-US" dirty="0"/>
              <a:t>Stay clear of moving water especially near rivers, streams, and drainage systems  </a:t>
            </a:r>
          </a:p>
          <a:p>
            <a:pPr lvl="1"/>
            <a:r>
              <a:rPr lang="en-US" dirty="0"/>
              <a:t>Debris, oil, gasoline, chemicals, bacteria, or raw sewage may contaminate floodwaters. Water may also be electrically charged from downed power lines </a:t>
            </a:r>
          </a:p>
          <a:p>
            <a:r>
              <a:rPr lang="en-US" dirty="0"/>
              <a:t>Check on neighbors </a:t>
            </a:r>
          </a:p>
          <a:p>
            <a:pPr lvl="1"/>
            <a:r>
              <a:rPr lang="en-US" dirty="0"/>
              <a:t>Use extreme caution when assisting others who may be injured, especially around damaged buildings or floodwaters </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r>
              <a:rPr lang="en-US" dirty="0"/>
              <a:t>PM HU-8</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r>
              <a:rPr lang="en-US" dirty="0"/>
              <a:t>HU-20</a:t>
            </a:r>
          </a:p>
        </p:txBody>
      </p:sp>
    </p:spTree>
    <p:extLst>
      <p:ext uri="{BB962C8B-B14F-4D97-AF65-F5344CB8AC3E}">
        <p14:creationId xmlns:p14="http://schemas.microsoft.com/office/powerpoint/2010/main" val="28271192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a:bodyPr>
          <a:lstStyle/>
          <a:p>
            <a:r>
              <a:rPr lang="en-US" dirty="0"/>
              <a:t>After a Hurricane </a:t>
            </a:r>
            <a:r>
              <a:rPr lang="en-US" sz="1100" dirty="0">
                <a:solidFill>
                  <a:srgbClr val="448431"/>
                </a:solidFill>
              </a:rPr>
              <a:t>(4 of 5)</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lstStyle/>
          <a:p>
            <a:r>
              <a:rPr lang="en-US" dirty="0"/>
              <a:t>Stay away from downed power lines </a:t>
            </a:r>
          </a:p>
          <a:p>
            <a:pPr lvl="1"/>
            <a:r>
              <a:rPr lang="en-US" dirty="0"/>
              <a:t>The only way to limit risk from downed power lines is to avoid them completely  </a:t>
            </a:r>
          </a:p>
          <a:p>
            <a:pPr lvl="1"/>
            <a:r>
              <a:rPr lang="en-US" dirty="0"/>
              <a:t>Report downed power lines to appropriate authorities </a:t>
            </a:r>
          </a:p>
          <a:p>
            <a:r>
              <a:rPr lang="en-US" dirty="0"/>
              <a:t>Call for help, if necessary </a:t>
            </a:r>
          </a:p>
          <a:p>
            <a:pPr lvl="1"/>
            <a:r>
              <a:rPr lang="en-US" dirty="0"/>
              <a:t>If you smell gas or a fire, move to fresh air immediately and call for help  Stay there until emergency personnel arrive to assist you </a:t>
            </a:r>
          </a:p>
          <a:p>
            <a:pPr lvl="1"/>
            <a:r>
              <a:rPr lang="en-US" dirty="0"/>
              <a:t>Do not attempt to turn off the utilities yourself </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r>
              <a:rPr lang="en-US" dirty="0"/>
              <a:t>PM HU-8</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r>
              <a:rPr lang="en-US" dirty="0"/>
              <a:t>HU-21</a:t>
            </a:r>
          </a:p>
        </p:txBody>
      </p:sp>
    </p:spTree>
    <p:extLst>
      <p:ext uri="{BB962C8B-B14F-4D97-AF65-F5344CB8AC3E}">
        <p14:creationId xmlns:p14="http://schemas.microsoft.com/office/powerpoint/2010/main" val="42377457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a:bodyPr>
          <a:lstStyle/>
          <a:p>
            <a:r>
              <a:rPr lang="en-US" dirty="0"/>
              <a:t>After a Hurricane </a:t>
            </a:r>
            <a:r>
              <a:rPr lang="en-US" sz="600" dirty="0">
                <a:solidFill>
                  <a:srgbClr val="448431"/>
                </a:solidFill>
              </a:rPr>
              <a:t>(5 of 5)</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r>
              <a:rPr lang="en-US" dirty="0"/>
              <a:t>Save phone calls for emergency use </a:t>
            </a:r>
          </a:p>
          <a:p>
            <a:pPr lvl="1"/>
            <a:r>
              <a:rPr lang="en-US" dirty="0"/>
              <a:t>Telephone lines are prone to overload following a disaster or emergency  </a:t>
            </a:r>
          </a:p>
          <a:p>
            <a:pPr lvl="1"/>
            <a:r>
              <a:rPr lang="en-US" dirty="0"/>
              <a:t>Saving calls for emergency use helps to ensure that those calls that must go through do so </a:t>
            </a:r>
          </a:p>
          <a:p>
            <a:pPr lvl="1"/>
            <a:r>
              <a:rPr lang="en-US" dirty="0"/>
              <a:t>If you need to reach family and/or friends, use text messaging or social media </a:t>
            </a:r>
          </a:p>
          <a:p>
            <a:r>
              <a:rPr lang="en-US" dirty="0"/>
              <a:t>Listen to EAS for updated information  </a:t>
            </a:r>
          </a:p>
          <a:p>
            <a:pPr lvl="1"/>
            <a:r>
              <a:rPr lang="en-US" dirty="0"/>
              <a:t>Local officials will use EAS extensively to provide emergency information and instructions  </a:t>
            </a:r>
          </a:p>
          <a:p>
            <a:pPr lvl="1"/>
            <a:r>
              <a:rPr lang="en-US" dirty="0"/>
              <a:t>Be sure to tune in often for updates </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r>
              <a:rPr lang="en-US" dirty="0"/>
              <a:t>PM HU-8</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r>
              <a:rPr lang="en-US" dirty="0"/>
              <a:t>HU-22</a:t>
            </a:r>
          </a:p>
        </p:txBody>
      </p:sp>
    </p:spTree>
    <p:extLst>
      <p:ext uri="{BB962C8B-B14F-4D97-AF65-F5344CB8AC3E}">
        <p14:creationId xmlns:p14="http://schemas.microsoft.com/office/powerpoint/2010/main" val="37157060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89763B-7889-482E-A0A5-06F651B1E74A}"/>
              </a:ext>
            </a:extLst>
          </p:cNvPr>
          <p:cNvSpPr>
            <a:spLocks noGrp="1"/>
          </p:cNvSpPr>
          <p:nvPr>
            <p:ph type="title"/>
          </p:nvPr>
        </p:nvSpPr>
        <p:spPr/>
        <p:txBody>
          <a:bodyPr/>
          <a:lstStyle/>
          <a:p>
            <a:r>
              <a:rPr lang="en-US" dirty="0"/>
              <a:t>Final Questions?</a:t>
            </a:r>
          </a:p>
        </p:txBody>
      </p:sp>
      <p:sp>
        <p:nvSpPr>
          <p:cNvPr id="8" name="Content Placeholder 7">
            <a:extLst>
              <a:ext uri="{FF2B5EF4-FFF2-40B4-BE49-F238E27FC236}">
                <a16:creationId xmlns:a16="http://schemas.microsoft.com/office/drawing/2014/main" id="{9D4CCDD9-03DA-4CC1-A508-41FE90DF01B1}"/>
              </a:ext>
            </a:extLst>
          </p:cNvPr>
          <p:cNvSpPr>
            <a:spLocks noGrp="1"/>
          </p:cNvSpPr>
          <p:nvPr>
            <p:ph idx="1"/>
          </p:nvPr>
        </p:nvSpPr>
        <p:spPr/>
        <p:txBody>
          <a:bodyPr anchor="ctr"/>
          <a:lstStyle/>
          <a:p>
            <a:pPr algn="ctr"/>
            <a:r>
              <a:rPr lang="en-US" dirty="0"/>
              <a:t>Additional questions, comments, or concerns about hurricanes?</a:t>
            </a:r>
          </a:p>
        </p:txBody>
      </p:sp>
      <p:sp>
        <p:nvSpPr>
          <p:cNvPr id="9" name="Text Placeholder 8">
            <a:extLst>
              <a:ext uri="{FF2B5EF4-FFF2-40B4-BE49-F238E27FC236}">
                <a16:creationId xmlns:a16="http://schemas.microsoft.com/office/drawing/2014/main" id="{87C137A9-6CEF-4771-8532-B723344F3A0B}"/>
              </a:ext>
            </a:extLst>
          </p:cNvPr>
          <p:cNvSpPr>
            <a:spLocks noGrp="1"/>
          </p:cNvSpPr>
          <p:nvPr>
            <p:ph type="body" sz="quarter" idx="10"/>
          </p:nvPr>
        </p:nvSpPr>
        <p:spPr/>
        <p:txBody>
          <a:bodyPr/>
          <a:lstStyle/>
          <a:p>
            <a:r>
              <a:rPr lang="en-US" dirty="0"/>
              <a:t>CERT Hazard Annex: Hurricane</a:t>
            </a:r>
          </a:p>
        </p:txBody>
      </p:sp>
      <p:sp>
        <p:nvSpPr>
          <p:cNvPr id="10" name="Text Placeholder 9">
            <a:extLst>
              <a:ext uri="{FF2B5EF4-FFF2-40B4-BE49-F238E27FC236}">
                <a16:creationId xmlns:a16="http://schemas.microsoft.com/office/drawing/2014/main" id="{A0F5C77B-E0E0-4D62-9E1B-E6093B30A7C6}"/>
              </a:ext>
            </a:extLst>
          </p:cNvPr>
          <p:cNvSpPr>
            <a:spLocks noGrp="1"/>
          </p:cNvSpPr>
          <p:nvPr>
            <p:ph type="body" sz="quarter" idx="11"/>
          </p:nvPr>
        </p:nvSpPr>
        <p:spPr/>
        <p:txBody>
          <a:bodyPr/>
          <a:lstStyle/>
          <a:p>
            <a:r>
              <a:rPr lang="en-US" dirty="0"/>
              <a:t>HU-23</a:t>
            </a:r>
          </a:p>
        </p:txBody>
      </p:sp>
    </p:spTree>
    <p:extLst>
      <p:ext uri="{BB962C8B-B14F-4D97-AF65-F5344CB8AC3E}">
        <p14:creationId xmlns:p14="http://schemas.microsoft.com/office/powerpoint/2010/main" val="24242837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A81144-4E94-6148-9E05-5AC4130CA647}"/>
              </a:ext>
            </a:extLst>
          </p:cNvPr>
          <p:cNvSpPr>
            <a:spLocks noGrp="1"/>
          </p:cNvSpPr>
          <p:nvPr>
            <p:ph type="title"/>
          </p:nvPr>
        </p:nvSpPr>
        <p:spPr>
          <a:xfrm>
            <a:off x="628650" y="2167748"/>
            <a:ext cx="78867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Landslide</a:t>
            </a:r>
          </a:p>
        </p:txBody>
      </p:sp>
      <p:sp>
        <p:nvSpPr>
          <p:cNvPr id="3" name="Text Placeholder 2">
            <a:extLst>
              <a:ext uri="{FF2B5EF4-FFF2-40B4-BE49-F238E27FC236}">
                <a16:creationId xmlns:a16="http://schemas.microsoft.com/office/drawing/2014/main" id="{0F5B94F7-910D-4A13-85D2-84AA79215D21}"/>
              </a:ext>
            </a:extLst>
          </p:cNvPr>
          <p:cNvSpPr>
            <a:spLocks noGrp="1"/>
          </p:cNvSpPr>
          <p:nvPr>
            <p:ph type="body" sz="quarter" idx="11"/>
          </p:nvPr>
        </p:nvSpPr>
        <p:spPr>
          <a:xfrm>
            <a:off x="-21266" y="1668425"/>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r>
              <a:rPr lang="en-US" sz="700" dirty="0">
                <a:solidFill>
                  <a:srgbClr val="448431"/>
                </a:solidFill>
              </a:rPr>
              <a:t> 7</a:t>
            </a:r>
          </a:p>
        </p:txBody>
      </p:sp>
    </p:spTree>
    <p:extLst>
      <p:ext uri="{BB962C8B-B14F-4D97-AF65-F5344CB8AC3E}">
        <p14:creationId xmlns:p14="http://schemas.microsoft.com/office/powerpoint/2010/main" val="19352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DC59D3-402F-4FDA-9186-1E7A1B8F06B7}"/>
              </a:ext>
            </a:extLst>
          </p:cNvPr>
          <p:cNvSpPr>
            <a:spLocks noGrp="1"/>
          </p:cNvSpPr>
          <p:nvPr>
            <p:ph type="title"/>
          </p:nvPr>
        </p:nvSpPr>
        <p:spPr>
          <a:xfrm>
            <a:off x="315142" y="320678"/>
            <a:ext cx="6076133" cy="1017672"/>
          </a:xfrm>
        </p:spPr>
        <p:txBody>
          <a:bodyPr>
            <a:normAutofit fontScale="90000"/>
          </a:bodyPr>
          <a:lstStyle/>
          <a:p>
            <a:r>
              <a:rPr lang="en-US" dirty="0"/>
              <a:t>Avalanche Preparedness</a:t>
            </a:r>
            <a:r>
              <a:rPr lang="en-US" sz="800" dirty="0"/>
              <a:t> </a:t>
            </a:r>
            <a:r>
              <a:rPr lang="en-US" sz="800" dirty="0">
                <a:solidFill>
                  <a:srgbClr val="448431"/>
                </a:solidFill>
              </a:rPr>
              <a:t>(4 of 5)</a:t>
            </a:r>
            <a:endParaRPr lang="en-US" dirty="0">
              <a:solidFill>
                <a:srgbClr val="448431"/>
              </a:solidFill>
            </a:endParaRPr>
          </a:p>
        </p:txBody>
      </p:sp>
      <p:sp>
        <p:nvSpPr>
          <p:cNvPr id="2" name="Content Placeholder 1">
            <a:extLst>
              <a:ext uri="{FF2B5EF4-FFF2-40B4-BE49-F238E27FC236}">
                <a16:creationId xmlns:a16="http://schemas.microsoft.com/office/drawing/2014/main" id="{56CC9E93-BACA-46EF-963E-CF0D757DCAEE}"/>
              </a:ext>
            </a:extLst>
          </p:cNvPr>
          <p:cNvSpPr>
            <a:spLocks noGrp="1"/>
          </p:cNvSpPr>
          <p:nvPr>
            <p:ph idx="1"/>
          </p:nvPr>
        </p:nvSpPr>
        <p:spPr/>
        <p:txBody>
          <a:bodyPr/>
          <a:lstStyle/>
          <a:p>
            <a:r>
              <a:rPr lang="en-US" dirty="0"/>
              <a:t>Sign up for local alerts and warnings</a:t>
            </a:r>
          </a:p>
          <a:p>
            <a:pPr lvl="1"/>
            <a:r>
              <a:rPr lang="en-US" dirty="0"/>
              <a:t>Local areas with avalanche terrain may have warning systems and evacuation plans for serious avalanche conditions</a:t>
            </a:r>
          </a:p>
          <a:p>
            <a:r>
              <a:rPr lang="en-US" dirty="0"/>
              <a:t>Monitor local news and weather reports</a:t>
            </a:r>
          </a:p>
          <a:p>
            <a:r>
              <a:rPr lang="en-US" dirty="0"/>
              <a:t>The United States Forest Service and its regional avalanche centers issue Advisories and Warnings in dangerous conditions</a:t>
            </a:r>
          </a:p>
          <a:p>
            <a:pPr lvl="1"/>
            <a:r>
              <a:rPr lang="en-US" dirty="0"/>
              <a:t>Check your local or regional avalanche advisories to know the current danger rating</a:t>
            </a:r>
          </a:p>
        </p:txBody>
      </p:sp>
      <p:sp>
        <p:nvSpPr>
          <p:cNvPr id="6" name="Content Placeholder 5">
            <a:extLst>
              <a:ext uri="{FF2B5EF4-FFF2-40B4-BE49-F238E27FC236}">
                <a16:creationId xmlns:a16="http://schemas.microsoft.com/office/drawing/2014/main" id="{91536D2D-8184-42CA-8F4F-C97540372548}"/>
              </a:ext>
            </a:extLst>
          </p:cNvPr>
          <p:cNvSpPr>
            <a:spLocks noGrp="1"/>
          </p:cNvSpPr>
          <p:nvPr>
            <p:ph sz="quarter" idx="12"/>
          </p:nvPr>
        </p:nvSpPr>
        <p:spPr/>
        <p:txBody>
          <a:bodyPr/>
          <a:lstStyle/>
          <a:p>
            <a:r>
              <a:rPr lang="en-US" dirty="0"/>
              <a:t>PM AV-2</a:t>
            </a:r>
          </a:p>
        </p:txBody>
      </p:sp>
      <p:sp>
        <p:nvSpPr>
          <p:cNvPr id="4" name="Text Placeholder 3">
            <a:extLst>
              <a:ext uri="{FF2B5EF4-FFF2-40B4-BE49-F238E27FC236}">
                <a16:creationId xmlns:a16="http://schemas.microsoft.com/office/drawing/2014/main" id="{FE688BCE-F3FB-43E0-9287-3DB662D347F4}"/>
              </a:ext>
            </a:extLst>
          </p:cNvPr>
          <p:cNvSpPr>
            <a:spLocks noGrp="1"/>
          </p:cNvSpPr>
          <p:nvPr>
            <p:ph type="body" sz="quarter" idx="10"/>
          </p:nvPr>
        </p:nvSpPr>
        <p:spPr/>
        <p:txBody>
          <a:bodyPr/>
          <a:lstStyle/>
          <a:p>
            <a:r>
              <a:rPr lang="en-US" dirty="0"/>
              <a:t>CERT Hazard Annex: Avalanche</a:t>
            </a:r>
          </a:p>
        </p:txBody>
      </p:sp>
      <p:sp>
        <p:nvSpPr>
          <p:cNvPr id="5" name="Text Placeholder 4">
            <a:extLst>
              <a:ext uri="{FF2B5EF4-FFF2-40B4-BE49-F238E27FC236}">
                <a16:creationId xmlns:a16="http://schemas.microsoft.com/office/drawing/2014/main" id="{65E2C0F4-D464-4C20-9CF4-A31A32A3ED5F}"/>
              </a:ext>
            </a:extLst>
          </p:cNvPr>
          <p:cNvSpPr>
            <a:spLocks noGrp="1"/>
          </p:cNvSpPr>
          <p:nvPr>
            <p:ph type="body" sz="quarter" idx="11"/>
          </p:nvPr>
        </p:nvSpPr>
        <p:spPr/>
        <p:txBody>
          <a:bodyPr/>
          <a:lstStyle/>
          <a:p>
            <a:r>
              <a:rPr lang="en-US" dirty="0"/>
              <a:t>AV-10</a:t>
            </a:r>
          </a:p>
        </p:txBody>
      </p:sp>
    </p:spTree>
    <p:extLst>
      <p:ext uri="{BB962C8B-B14F-4D97-AF65-F5344CB8AC3E}">
        <p14:creationId xmlns:p14="http://schemas.microsoft.com/office/powerpoint/2010/main" val="2276400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r>
              <a:rPr lang="en-US" dirty="0"/>
              <a:t>Introduction </a:t>
            </a:r>
            <a:r>
              <a:rPr lang="en-US" dirty="0">
                <a:solidFill>
                  <a:srgbClr val="448431"/>
                </a:solidFill>
              </a:rPr>
              <a:t>(Annex 7)</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Landslides are the downslope movements of soil, rock, and organic materials pulled by gravity  </a:t>
            </a:r>
          </a:p>
          <a:p>
            <a:r>
              <a:rPr lang="en-US" dirty="0"/>
              <a:t>Some landslides move as slowly as seven feet per day or even a centimeter or two per year and cause damage gradually </a:t>
            </a:r>
          </a:p>
          <a:p>
            <a:r>
              <a:rPr lang="en-US" dirty="0"/>
              <a:t>Other landslides can move rapidly, striking with little or no warning at speeds of up to 55 miles per hour for a mudflow and up to 100 miles per hour for a rock slide </a:t>
            </a:r>
          </a:p>
          <a:p>
            <a:r>
              <a:rPr lang="en-US" dirty="0"/>
              <a:t>Landslides occur in all 50 states </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LS-1</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LS-1</a:t>
            </a:r>
          </a:p>
        </p:txBody>
      </p:sp>
    </p:spTree>
    <p:extLst>
      <p:ext uri="{BB962C8B-B14F-4D97-AF65-F5344CB8AC3E}">
        <p14:creationId xmlns:p14="http://schemas.microsoft.com/office/powerpoint/2010/main" val="19869885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lstStyle/>
          <a:p>
            <a:r>
              <a:rPr lang="en-US" dirty="0"/>
              <a:t>Landslide Impacts</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r>
              <a:rPr lang="en-US" dirty="0"/>
              <a:t>Fatalities</a:t>
            </a:r>
          </a:p>
          <a:p>
            <a:pPr lvl="1"/>
            <a:r>
              <a:rPr lang="en-US" dirty="0"/>
              <a:t>Landslides cause an estimated 25 to 50 deaths in the United States each year  </a:t>
            </a:r>
          </a:p>
          <a:p>
            <a:r>
              <a:rPr lang="en-US" dirty="0"/>
              <a:t>Disruptions</a:t>
            </a:r>
          </a:p>
          <a:p>
            <a:pPr lvl="1"/>
            <a:r>
              <a:rPr lang="en-US" dirty="0"/>
              <a:t>Interrupts infrastructure such as transportation, power, and other utility services </a:t>
            </a:r>
          </a:p>
          <a:p>
            <a:pPr lvl="1"/>
            <a:r>
              <a:rPr lang="en-US" dirty="0"/>
              <a:t>Generates economic losses from damages to structures and roadways </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r>
              <a:rPr lang="en-US" dirty="0"/>
              <a:t>PM LS-1</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r>
              <a:rPr lang="en-US" dirty="0"/>
              <a:t>LS-2</a:t>
            </a:r>
          </a:p>
        </p:txBody>
      </p:sp>
    </p:spTree>
    <p:extLst>
      <p:ext uri="{BB962C8B-B14F-4D97-AF65-F5344CB8AC3E}">
        <p14:creationId xmlns:p14="http://schemas.microsoft.com/office/powerpoint/2010/main" val="16198262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a:bodyPr>
          <a:lstStyle/>
          <a:p>
            <a:r>
              <a:rPr lang="en-US" dirty="0"/>
              <a:t>Landslide Impacts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lstStyle/>
          <a:p>
            <a:r>
              <a:rPr lang="en-US" dirty="0"/>
              <a:t>Landslides generally strike in places where there is unstable rock, soil, or earth and can occur where there are steep slopes undercut by waves or water  </a:t>
            </a:r>
          </a:p>
          <a:p>
            <a:r>
              <a:rPr lang="en-US" dirty="0"/>
              <a:t>Landslides can be triggered by rainstorms, earthquakes, volcanic eruptions, stream erosion, and/or human modifications of land </a:t>
            </a:r>
          </a:p>
          <a:p>
            <a:r>
              <a:rPr lang="en-US" dirty="0"/>
              <a:t>Landslides are often accompanied by flooding </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r>
              <a:rPr lang="en-US" dirty="0"/>
              <a:t>PM LS-1</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r>
              <a:rPr lang="en-US" dirty="0"/>
              <a:t>LS-3</a:t>
            </a:r>
          </a:p>
        </p:txBody>
      </p:sp>
    </p:spTree>
    <p:extLst>
      <p:ext uri="{BB962C8B-B14F-4D97-AF65-F5344CB8AC3E}">
        <p14:creationId xmlns:p14="http://schemas.microsoft.com/office/powerpoint/2010/main" val="724279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lstStyle/>
          <a:p>
            <a:r>
              <a:rPr lang="en-US" dirty="0"/>
              <a:t>Landslide Hazards</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r>
              <a:rPr lang="en-US" dirty="0"/>
              <a:t>Landslides are described by both the material that is moving (e.g., rock, debris) and how it is moving (e.g., falling, toppling, sliding, spreading, flowing) </a:t>
            </a:r>
          </a:p>
          <a:p>
            <a:pPr lvl="1"/>
            <a:r>
              <a:rPr lang="en-US" b="1" dirty="0"/>
              <a:t>Debris flow</a:t>
            </a:r>
            <a:r>
              <a:rPr lang="en-US" dirty="0"/>
              <a:t>: A fast-moving slurry of rocks, soil, mud, and other debris </a:t>
            </a:r>
          </a:p>
          <a:p>
            <a:pPr lvl="1"/>
            <a:r>
              <a:rPr lang="en-US" b="1" dirty="0"/>
              <a:t>Rockfall</a:t>
            </a:r>
            <a:r>
              <a:rPr lang="en-US" dirty="0"/>
              <a:t>: Detachment, falling, rolling, and bouncing of rock or ice  </a:t>
            </a:r>
          </a:p>
          <a:p>
            <a:pPr lvl="1"/>
            <a:r>
              <a:rPr lang="en-US" b="1" dirty="0"/>
              <a:t>Mudflow</a:t>
            </a:r>
            <a:r>
              <a:rPr lang="en-US" dirty="0"/>
              <a:t>: Flowing mass of fine-grained earth material with high degrees of fluidity and water content  </a:t>
            </a:r>
          </a:p>
          <a:p>
            <a:r>
              <a:rPr lang="en-US" dirty="0"/>
              <a:t>Other examples include rock topple, rock slide, earth fall, earth spread, and debris fall </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r>
              <a:rPr lang="en-US" dirty="0"/>
              <a:t>PM LS-1</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r>
              <a:rPr lang="en-US" dirty="0"/>
              <a:t>LS-4</a:t>
            </a:r>
          </a:p>
        </p:txBody>
      </p:sp>
    </p:spTree>
    <p:extLst>
      <p:ext uri="{BB962C8B-B14F-4D97-AF65-F5344CB8AC3E}">
        <p14:creationId xmlns:p14="http://schemas.microsoft.com/office/powerpoint/2010/main" val="5140036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fontScale="90000"/>
          </a:bodyPr>
          <a:lstStyle/>
          <a:p>
            <a:r>
              <a:rPr lang="en-US" dirty="0"/>
              <a:t>Landslide Preparedness </a:t>
            </a:r>
            <a:r>
              <a:rPr lang="en-US" sz="600" dirty="0">
                <a:solidFill>
                  <a:srgbClr val="448431"/>
                </a:solidFill>
              </a:rPr>
              <a:t>(1 of 5)</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The best protective actions for landslides are to be aware of the risks, know the signs, and avoid potential fall areas </a:t>
            </a:r>
          </a:p>
          <a:p>
            <a:r>
              <a:rPr lang="en-US" dirty="0"/>
              <a:t>Contact your local emergency management office for information on local hazards </a:t>
            </a:r>
          </a:p>
          <a:p>
            <a:pPr lvl="1"/>
            <a:r>
              <a:rPr lang="en-US" dirty="0"/>
              <a:t>Learn about the types and signs of falls and slides common in your area </a:t>
            </a:r>
          </a:p>
          <a:p>
            <a:r>
              <a:rPr lang="en-US" dirty="0"/>
              <a:t>One of the most important steps that you can take is to become familiar with the landslide history in the area </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LS-1</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LS-5</a:t>
            </a:r>
          </a:p>
        </p:txBody>
      </p:sp>
    </p:spTree>
    <p:extLst>
      <p:ext uri="{BB962C8B-B14F-4D97-AF65-F5344CB8AC3E}">
        <p14:creationId xmlns:p14="http://schemas.microsoft.com/office/powerpoint/2010/main" val="35752705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normAutofit fontScale="90000"/>
          </a:bodyPr>
          <a:lstStyle/>
          <a:p>
            <a:r>
              <a:rPr lang="en-US" dirty="0"/>
              <a:t>Landslide Preparedness </a:t>
            </a:r>
            <a:r>
              <a:rPr lang="en-US" sz="600" dirty="0">
                <a:solidFill>
                  <a:srgbClr val="448431"/>
                </a:solidFill>
              </a:rPr>
              <a:t>(2 of 5)</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r>
              <a:rPr lang="en-US" dirty="0"/>
              <a:t>You are at lower risk if you are in areas that:</a:t>
            </a:r>
          </a:p>
          <a:p>
            <a:pPr lvl="1"/>
            <a:r>
              <a:rPr lang="en-US" dirty="0"/>
              <a:t>Have not moved in the past</a:t>
            </a:r>
          </a:p>
          <a:p>
            <a:pPr lvl="1"/>
            <a:r>
              <a:rPr lang="en-US" dirty="0"/>
              <a:t>Are relatively flat and away from sudden changes in slope</a:t>
            </a:r>
          </a:p>
          <a:p>
            <a:pPr lvl="1"/>
            <a:r>
              <a:rPr lang="en-US" dirty="0"/>
              <a:t>Are along ridge lines but set back from the tops of slopes </a:t>
            </a:r>
          </a:p>
          <a:p>
            <a:r>
              <a:rPr lang="en-US" dirty="0"/>
              <a:t>Research local landslide evacuation plans; determine where you would go and how you would get there if you needed to evacuate </a:t>
            </a:r>
          </a:p>
          <a:p>
            <a:r>
              <a:rPr lang="en-US" dirty="0"/>
              <a:t>Develop an emergency communications plan </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r>
              <a:rPr lang="en-US" dirty="0"/>
              <a:t>PM LS-2</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r>
              <a:rPr lang="en-US" dirty="0"/>
              <a:t>LS-6</a:t>
            </a:r>
          </a:p>
        </p:txBody>
      </p:sp>
    </p:spTree>
    <p:extLst>
      <p:ext uri="{BB962C8B-B14F-4D97-AF65-F5344CB8AC3E}">
        <p14:creationId xmlns:p14="http://schemas.microsoft.com/office/powerpoint/2010/main" val="35142015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fontScale="90000"/>
          </a:bodyPr>
          <a:lstStyle/>
          <a:p>
            <a:r>
              <a:rPr lang="en-US" dirty="0"/>
              <a:t>Landslide Preparedness </a:t>
            </a:r>
            <a:r>
              <a:rPr lang="en-US" sz="600" dirty="0">
                <a:solidFill>
                  <a:srgbClr val="448431"/>
                </a:solidFill>
              </a:rPr>
              <a:t>(3 of 5)</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lstStyle/>
          <a:p>
            <a:r>
              <a:rPr lang="en-US" dirty="0"/>
              <a:t>Get ground assessment of your property, preferably before construction to avoid building in hazard risk areas </a:t>
            </a:r>
          </a:p>
          <a:p>
            <a:r>
              <a:rPr lang="en-US" dirty="0"/>
              <a:t>Avoid building near steep slopes, close to cliffs, or near drainage ways or streams </a:t>
            </a:r>
          </a:p>
          <a:p>
            <a:pPr lvl="1"/>
            <a:r>
              <a:rPr lang="en-US" dirty="0"/>
              <a:t>If construction is complete, consult an appropriate certified professional expert for advice on corrective measures you can take </a:t>
            </a:r>
          </a:p>
          <a:p>
            <a:r>
              <a:rPr lang="en-US" dirty="0"/>
              <a:t>If the area has had previous slides, seek professional evaluation and recommendations </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r>
              <a:rPr lang="en-US" dirty="0"/>
              <a:t>PM LS-2</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r>
              <a:rPr lang="en-US" dirty="0"/>
              <a:t>LS-7</a:t>
            </a:r>
          </a:p>
        </p:txBody>
      </p:sp>
    </p:spTree>
    <p:extLst>
      <p:ext uri="{BB962C8B-B14F-4D97-AF65-F5344CB8AC3E}">
        <p14:creationId xmlns:p14="http://schemas.microsoft.com/office/powerpoint/2010/main" val="13841389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fontScale="90000"/>
          </a:bodyPr>
          <a:lstStyle/>
          <a:p>
            <a:r>
              <a:rPr lang="en-US" dirty="0"/>
              <a:t>Landslide Preparedness </a:t>
            </a:r>
            <a:r>
              <a:rPr lang="en-US" sz="600" dirty="0">
                <a:solidFill>
                  <a:srgbClr val="448431"/>
                </a:solidFill>
              </a:rPr>
              <a:t>(4 of 5)</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a:xfrm>
            <a:off x="315142" y="1486606"/>
            <a:ext cx="8512974" cy="4781145"/>
          </a:xfrm>
        </p:spPr>
        <p:txBody>
          <a:bodyPr/>
          <a:lstStyle/>
          <a:p>
            <a:r>
              <a:rPr lang="en-US" dirty="0"/>
              <a:t>Plant ground cover on slopes, build channels or deflection walls  </a:t>
            </a:r>
          </a:p>
          <a:p>
            <a:r>
              <a:rPr lang="en-US" dirty="0"/>
              <a:t>Install flexible pipefittings</a:t>
            </a:r>
          </a:p>
          <a:p>
            <a:r>
              <a:rPr lang="en-US" dirty="0"/>
              <a:t>Talk to your insurance agent </a:t>
            </a:r>
          </a:p>
          <a:p>
            <a:pPr lvl="1"/>
            <a:r>
              <a:rPr lang="en-US" dirty="0"/>
              <a:t>Flood insurance policies from NFIP cover damage from mudflows; damage from landslides and other earth movements is not  </a:t>
            </a:r>
          </a:p>
          <a:p>
            <a:r>
              <a:rPr lang="en-US" dirty="0"/>
              <a:t>Monitor communications; officials may issue alerts when landslide conditions are present  </a:t>
            </a:r>
          </a:p>
          <a:p>
            <a:pPr lvl="1"/>
            <a:r>
              <a:rPr lang="en-US" dirty="0"/>
              <a:t>If risk of landslide, obtain regular professional monitoring of risk; consider evacuating if conditions warrant </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r>
              <a:rPr lang="en-US" dirty="0"/>
              <a:t>PM LS-2</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r>
              <a:rPr lang="en-US" dirty="0"/>
              <a:t>LS-8</a:t>
            </a:r>
          </a:p>
        </p:txBody>
      </p:sp>
    </p:spTree>
    <p:extLst>
      <p:ext uri="{BB962C8B-B14F-4D97-AF65-F5344CB8AC3E}">
        <p14:creationId xmlns:p14="http://schemas.microsoft.com/office/powerpoint/2010/main" val="1518398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fontScale="90000"/>
          </a:bodyPr>
          <a:lstStyle/>
          <a:p>
            <a:r>
              <a:rPr lang="en-US" dirty="0"/>
              <a:t>Landslide Preparedness </a:t>
            </a:r>
            <a:r>
              <a:rPr lang="en-US" sz="600" dirty="0">
                <a:solidFill>
                  <a:srgbClr val="448431"/>
                </a:solidFill>
              </a:rPr>
              <a:t>(5 of 5)</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r>
              <a:rPr lang="en-US" dirty="0"/>
              <a:t>Watch the patterns of storm-related drainage near your home and note the places where runoff water converges, increasing flow in channels  These are areas to avoid during a storm </a:t>
            </a:r>
          </a:p>
          <a:p>
            <a:pPr lvl="1"/>
            <a:r>
              <a:rPr lang="en-US" dirty="0"/>
              <a:t>Avoid areas where runoff water tends to converge </a:t>
            </a:r>
          </a:p>
          <a:p>
            <a:pPr lvl="1"/>
            <a:r>
              <a:rPr lang="en-US" dirty="0"/>
              <a:t>Avoid sheltering in residential structures within close proximity to potential slide areas </a:t>
            </a:r>
          </a:p>
          <a:p>
            <a:pPr lvl="1"/>
            <a:r>
              <a:rPr lang="en-US" dirty="0"/>
              <a:t>Avoid camping in areas located under rock ledges, at bases of steep slopes, or in ravines </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r>
              <a:rPr lang="en-US" dirty="0"/>
              <a:t>PM LS-2</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r>
              <a:rPr lang="en-US" dirty="0"/>
              <a:t>LS-9</a:t>
            </a:r>
          </a:p>
        </p:txBody>
      </p:sp>
    </p:spTree>
    <p:extLst>
      <p:ext uri="{BB962C8B-B14F-4D97-AF65-F5344CB8AC3E}">
        <p14:creationId xmlns:p14="http://schemas.microsoft.com/office/powerpoint/2010/main" val="33407248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a:bodyPr>
          <a:lstStyle/>
          <a:p>
            <a:r>
              <a:rPr lang="en-US" dirty="0"/>
              <a:t>Signs and Indicators </a:t>
            </a:r>
            <a:r>
              <a:rPr lang="en-US" sz="600" dirty="0">
                <a:solidFill>
                  <a:srgbClr val="448431"/>
                </a:solidFill>
              </a:rPr>
              <a:t>(1 of 3)</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Become familiar with signs of potential slide activity in the past or indicators of the potential for slide activity in the future</a:t>
            </a:r>
          </a:p>
          <a:p>
            <a:pPr lvl="1"/>
            <a:r>
              <a:rPr lang="en-US" dirty="0"/>
              <a:t>Springs, seeps, or saturated ground in areas that have not typically been wet</a:t>
            </a:r>
          </a:p>
          <a:p>
            <a:pPr lvl="1"/>
            <a:r>
              <a:rPr lang="en-US" dirty="0"/>
              <a:t>New cracks or unusual bulges in the ground, street pavements, or sidewalks</a:t>
            </a:r>
          </a:p>
          <a:p>
            <a:pPr lvl="1"/>
            <a:r>
              <a:rPr lang="en-US" dirty="0"/>
              <a:t>Soil moving away from foundations</a:t>
            </a:r>
          </a:p>
          <a:p>
            <a:pPr lvl="1"/>
            <a:r>
              <a:rPr lang="en-US" dirty="0"/>
              <a:t>Ancillary structures, such as decks and patios, tilting and/or moving relative to the main house</a:t>
            </a:r>
          </a:p>
          <a:p>
            <a:pPr lvl="1"/>
            <a:r>
              <a:rPr lang="en-US" dirty="0"/>
              <a:t>Tilting or cracking of concrete floors and foundations</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LS-3</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LS-10</a:t>
            </a:r>
          </a:p>
        </p:txBody>
      </p:sp>
    </p:spTree>
    <p:extLst>
      <p:ext uri="{BB962C8B-B14F-4D97-AF65-F5344CB8AC3E}">
        <p14:creationId xmlns:p14="http://schemas.microsoft.com/office/powerpoint/2010/main" val="408570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0E667-671E-4C95-A0C6-4C7F58E309AC}"/>
              </a:ext>
            </a:extLst>
          </p:cNvPr>
          <p:cNvSpPr>
            <a:spLocks noGrp="1"/>
          </p:cNvSpPr>
          <p:nvPr>
            <p:ph type="title"/>
          </p:nvPr>
        </p:nvSpPr>
        <p:spPr>
          <a:xfrm>
            <a:off x="315142" y="320678"/>
            <a:ext cx="6219008" cy="1017672"/>
          </a:xfrm>
        </p:spPr>
        <p:txBody>
          <a:bodyPr>
            <a:normAutofit fontScale="90000"/>
          </a:bodyPr>
          <a:lstStyle/>
          <a:p>
            <a:r>
              <a:rPr lang="en-US" dirty="0"/>
              <a:t>Avalanche Preparedness</a:t>
            </a:r>
            <a:r>
              <a:rPr lang="en-US" sz="800" dirty="0"/>
              <a:t> </a:t>
            </a:r>
            <a:r>
              <a:rPr lang="en-US" sz="800" dirty="0">
                <a:solidFill>
                  <a:srgbClr val="448431"/>
                </a:solidFill>
              </a:rPr>
              <a:t>(5 of 5)</a:t>
            </a:r>
            <a:endParaRPr lang="en-US" dirty="0">
              <a:solidFill>
                <a:srgbClr val="448431"/>
              </a:solidFill>
            </a:endParaRPr>
          </a:p>
        </p:txBody>
      </p:sp>
      <p:sp>
        <p:nvSpPr>
          <p:cNvPr id="2" name="Content Placeholder 1">
            <a:extLst>
              <a:ext uri="{FF2B5EF4-FFF2-40B4-BE49-F238E27FC236}">
                <a16:creationId xmlns:a16="http://schemas.microsoft.com/office/drawing/2014/main" id="{E63DF7A2-7AAF-4D93-A860-CBEEA496B7F3}"/>
              </a:ext>
            </a:extLst>
          </p:cNvPr>
          <p:cNvSpPr>
            <a:spLocks noGrp="1"/>
          </p:cNvSpPr>
          <p:nvPr>
            <p:ph idx="1"/>
          </p:nvPr>
        </p:nvSpPr>
        <p:spPr/>
        <p:txBody>
          <a:bodyPr/>
          <a:lstStyle/>
          <a:p>
            <a:r>
              <a:rPr lang="en-US" dirty="0"/>
              <a:t>Avalanche forecasters use the five category Danger Scale to communicate travel advice, the likelihood of avalanches, and the size and distribution of avalanches</a:t>
            </a:r>
          </a:p>
          <a:p>
            <a:r>
              <a:rPr lang="en-US" dirty="0"/>
              <a:t>If you live in an area with a risk of an avalanche event, consider consulting a professional about placement and mitigation structures</a:t>
            </a:r>
          </a:p>
        </p:txBody>
      </p:sp>
      <p:sp>
        <p:nvSpPr>
          <p:cNvPr id="6" name="Content Placeholder 5">
            <a:extLst>
              <a:ext uri="{FF2B5EF4-FFF2-40B4-BE49-F238E27FC236}">
                <a16:creationId xmlns:a16="http://schemas.microsoft.com/office/drawing/2014/main" id="{01CB1F11-CA04-4734-A728-DC67372FD31F}"/>
              </a:ext>
            </a:extLst>
          </p:cNvPr>
          <p:cNvSpPr>
            <a:spLocks noGrp="1"/>
          </p:cNvSpPr>
          <p:nvPr>
            <p:ph sz="quarter" idx="12"/>
          </p:nvPr>
        </p:nvSpPr>
        <p:spPr/>
        <p:txBody>
          <a:bodyPr/>
          <a:lstStyle/>
          <a:p>
            <a:r>
              <a:rPr lang="en-US" dirty="0"/>
              <a:t>PM AV-3</a:t>
            </a:r>
          </a:p>
        </p:txBody>
      </p:sp>
      <p:sp>
        <p:nvSpPr>
          <p:cNvPr id="4" name="Text Placeholder 3">
            <a:extLst>
              <a:ext uri="{FF2B5EF4-FFF2-40B4-BE49-F238E27FC236}">
                <a16:creationId xmlns:a16="http://schemas.microsoft.com/office/drawing/2014/main" id="{5F6E2E24-999C-4634-AD65-7366E87EE079}"/>
              </a:ext>
            </a:extLst>
          </p:cNvPr>
          <p:cNvSpPr>
            <a:spLocks noGrp="1"/>
          </p:cNvSpPr>
          <p:nvPr>
            <p:ph type="body" sz="quarter" idx="10"/>
          </p:nvPr>
        </p:nvSpPr>
        <p:spPr/>
        <p:txBody>
          <a:bodyPr/>
          <a:lstStyle/>
          <a:p>
            <a:r>
              <a:rPr lang="en-US" dirty="0"/>
              <a:t>CERT Hazard Annex: Avalanche</a:t>
            </a:r>
          </a:p>
        </p:txBody>
      </p:sp>
      <p:sp>
        <p:nvSpPr>
          <p:cNvPr id="5" name="Text Placeholder 4">
            <a:extLst>
              <a:ext uri="{FF2B5EF4-FFF2-40B4-BE49-F238E27FC236}">
                <a16:creationId xmlns:a16="http://schemas.microsoft.com/office/drawing/2014/main" id="{220FD464-1588-4AB6-BB40-EADC4178B692}"/>
              </a:ext>
            </a:extLst>
          </p:cNvPr>
          <p:cNvSpPr>
            <a:spLocks noGrp="1"/>
          </p:cNvSpPr>
          <p:nvPr>
            <p:ph type="body" sz="quarter" idx="11"/>
          </p:nvPr>
        </p:nvSpPr>
        <p:spPr/>
        <p:txBody>
          <a:bodyPr/>
          <a:lstStyle/>
          <a:p>
            <a:r>
              <a:rPr lang="en-US" dirty="0"/>
              <a:t>AV-11</a:t>
            </a:r>
          </a:p>
        </p:txBody>
      </p:sp>
    </p:spTree>
    <p:extLst>
      <p:ext uri="{BB962C8B-B14F-4D97-AF65-F5344CB8AC3E}">
        <p14:creationId xmlns:p14="http://schemas.microsoft.com/office/powerpoint/2010/main" val="40028167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a:bodyPr>
          <a:lstStyle/>
          <a:p>
            <a:r>
              <a:rPr lang="en-US" dirty="0"/>
              <a:t>Signs and Indicators </a:t>
            </a:r>
            <a:r>
              <a:rPr lang="en-US" sz="600" dirty="0">
                <a:solidFill>
                  <a:srgbClr val="448431"/>
                </a:solidFill>
              </a:rPr>
              <a:t>(2 of 3)</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Become familiar with signs of potential slide activity in the past or indicators of the potential for slide activity in the future (continued):</a:t>
            </a:r>
          </a:p>
          <a:p>
            <a:pPr lvl="1"/>
            <a:r>
              <a:rPr lang="en-US" dirty="0"/>
              <a:t>Broken water lines and other underground utilities</a:t>
            </a:r>
          </a:p>
          <a:p>
            <a:pPr lvl="1"/>
            <a:r>
              <a:rPr lang="en-US" dirty="0"/>
              <a:t>Leaning telephone poles, trees, retaining walls, or fences</a:t>
            </a:r>
          </a:p>
          <a:p>
            <a:pPr lvl="1"/>
            <a:r>
              <a:rPr lang="en-US" dirty="0"/>
              <a:t>Offset fence lines</a:t>
            </a:r>
          </a:p>
          <a:p>
            <a:pPr lvl="1"/>
            <a:r>
              <a:rPr lang="en-US" dirty="0"/>
              <a:t>Sunken or down-dropped roadbeds</a:t>
            </a:r>
          </a:p>
          <a:p>
            <a:pPr lvl="1"/>
            <a:r>
              <a:rPr lang="en-US" dirty="0"/>
              <a:t>Rapid increase in creek water levels, possibly accompanied by increased turbidity (soil content)</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LS-3</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LS-11</a:t>
            </a:r>
          </a:p>
        </p:txBody>
      </p:sp>
    </p:spTree>
    <p:extLst>
      <p:ext uri="{BB962C8B-B14F-4D97-AF65-F5344CB8AC3E}">
        <p14:creationId xmlns:p14="http://schemas.microsoft.com/office/powerpoint/2010/main" val="217381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a:bodyPr>
          <a:lstStyle/>
          <a:p>
            <a:r>
              <a:rPr lang="en-US" dirty="0"/>
              <a:t>Signs and Indicators </a:t>
            </a:r>
            <a:r>
              <a:rPr lang="en-US" sz="600" dirty="0">
                <a:solidFill>
                  <a:srgbClr val="448431"/>
                </a:solidFill>
              </a:rPr>
              <a:t>(3 of 3)</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Become familiar with signs of potential slide activity in the past or indicators of the potential for slide activity in the future (continued):</a:t>
            </a:r>
          </a:p>
          <a:p>
            <a:pPr lvl="1"/>
            <a:r>
              <a:rPr lang="en-US" dirty="0"/>
              <a:t>Sudden decrease in creek water levels though rain is still falling or just recently stopped</a:t>
            </a:r>
          </a:p>
          <a:p>
            <a:pPr lvl="1"/>
            <a:r>
              <a:rPr lang="en-US" dirty="0"/>
              <a:t>Sticking doors and windows, and visible open spaces indicating crooked jambs and frames</a:t>
            </a:r>
          </a:p>
          <a:p>
            <a:pPr lvl="1"/>
            <a:r>
              <a:rPr lang="en-US" dirty="0"/>
              <a:t>A faint rumbling sound that increases in volume is noticeable as the landslide nears</a:t>
            </a:r>
          </a:p>
          <a:p>
            <a:pPr lvl="1"/>
            <a:r>
              <a:rPr lang="en-US" dirty="0"/>
              <a:t>Unusual sounds, such as trees cracking or boulders knocking together, might indicate moving debris </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LS-3</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LS-12</a:t>
            </a:r>
          </a:p>
        </p:txBody>
      </p:sp>
    </p:spTree>
    <p:extLst>
      <p:ext uri="{BB962C8B-B14F-4D97-AF65-F5344CB8AC3E}">
        <p14:creationId xmlns:p14="http://schemas.microsoft.com/office/powerpoint/2010/main" val="41094343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lstStyle/>
          <a:p>
            <a:r>
              <a:rPr lang="en-US" dirty="0"/>
              <a:t>During a Landslide</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r>
              <a:rPr lang="en-US" dirty="0"/>
              <a:t>Due to the potential for sudden, unexpected, and fast moving slides, it is critically important to be prepared so individuals can act quickly during a landslide </a:t>
            </a:r>
          </a:p>
          <a:p>
            <a:r>
              <a:rPr lang="en-US" dirty="0"/>
              <a:t>Evacuate if there is sufficient warning to get out of the likely path before the slide starts </a:t>
            </a:r>
          </a:p>
          <a:p>
            <a:pPr lvl="1"/>
            <a:r>
              <a:rPr lang="en-US" dirty="0"/>
              <a:t>Once the slide starts, it may move too quickly to escape the slide unless you are already near the edge </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r>
              <a:rPr lang="en-US" dirty="0"/>
              <a:t>PM LS-3</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r>
              <a:rPr lang="en-US" dirty="0"/>
              <a:t>LS-13</a:t>
            </a:r>
          </a:p>
        </p:txBody>
      </p:sp>
    </p:spTree>
    <p:extLst>
      <p:ext uri="{BB962C8B-B14F-4D97-AF65-F5344CB8AC3E}">
        <p14:creationId xmlns:p14="http://schemas.microsoft.com/office/powerpoint/2010/main" val="34918210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a:bodyPr>
          <a:lstStyle/>
          <a:p>
            <a:r>
              <a:rPr lang="en-US" dirty="0"/>
              <a:t>During a Landslide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lstStyle/>
          <a:p>
            <a:r>
              <a:rPr lang="en-US" dirty="0"/>
              <a:t>Some of the most deadly landslides are those that occur at night when most building occupants are asleep  </a:t>
            </a:r>
          </a:p>
          <a:p>
            <a:r>
              <a:rPr lang="en-US" dirty="0"/>
              <a:t>If there are indicators for slides or debris flows in your area and your location is in a potential path, evacuate in advance to avoid nighttime slides </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r>
              <a:rPr lang="en-US" dirty="0"/>
              <a:t>PM LS-4</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r>
              <a:rPr lang="en-US" dirty="0"/>
              <a:t>LS-14</a:t>
            </a:r>
          </a:p>
        </p:txBody>
      </p:sp>
    </p:spTree>
    <p:extLst>
      <p:ext uri="{BB962C8B-B14F-4D97-AF65-F5344CB8AC3E}">
        <p14:creationId xmlns:p14="http://schemas.microsoft.com/office/powerpoint/2010/main" val="878814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lstStyle/>
          <a:p>
            <a:r>
              <a:rPr lang="en-US" dirty="0"/>
              <a:t>After a Landslide</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r>
              <a:rPr lang="en-US" dirty="0"/>
              <a:t>Stay away from the slide area. There may be danger of additional slides </a:t>
            </a:r>
          </a:p>
          <a:p>
            <a:r>
              <a:rPr lang="en-US" dirty="0"/>
              <a:t>Check the building foundation, chimney, and surrounding land for damage, as this may help you assess the safety of the area </a:t>
            </a:r>
          </a:p>
          <a:p>
            <a:pPr lvl="1"/>
            <a:r>
              <a:rPr lang="en-US" dirty="0"/>
              <a:t>Seek advice from a geotechnical expert for evaluating landslide hazards, even after a landslide event. A professional will be able to advise you of the best ways to prevent or reduce landslide risk, without creating further hazard</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r>
              <a:rPr lang="en-US" dirty="0"/>
              <a:t>PM LS-4</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r>
              <a:rPr lang="en-US" dirty="0"/>
              <a:t>LS-15</a:t>
            </a:r>
          </a:p>
        </p:txBody>
      </p:sp>
    </p:spTree>
    <p:extLst>
      <p:ext uri="{BB962C8B-B14F-4D97-AF65-F5344CB8AC3E}">
        <p14:creationId xmlns:p14="http://schemas.microsoft.com/office/powerpoint/2010/main" val="42790296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a:bodyPr>
          <a:lstStyle/>
          <a:p>
            <a:r>
              <a:rPr lang="en-US" dirty="0"/>
              <a:t>After a Landslide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Watch for flooding  </a:t>
            </a:r>
          </a:p>
          <a:p>
            <a:pPr lvl="1"/>
            <a:r>
              <a:rPr lang="en-US" dirty="0"/>
              <a:t>Floods sometimes follow landslides because they may both be started by the same event (such as episodes of prolonged rainfall) </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LS-4</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Landslide</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LS-16</a:t>
            </a:r>
          </a:p>
        </p:txBody>
      </p:sp>
    </p:spTree>
    <p:extLst>
      <p:ext uri="{BB962C8B-B14F-4D97-AF65-F5344CB8AC3E}">
        <p14:creationId xmlns:p14="http://schemas.microsoft.com/office/powerpoint/2010/main" val="3647715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217B7F-0A6B-440C-9184-B9C04F0CC630}"/>
              </a:ext>
            </a:extLst>
          </p:cNvPr>
          <p:cNvSpPr>
            <a:spLocks noGrp="1"/>
          </p:cNvSpPr>
          <p:nvPr>
            <p:ph type="title"/>
          </p:nvPr>
        </p:nvSpPr>
        <p:spPr/>
        <p:txBody>
          <a:bodyPr>
            <a:normAutofit/>
          </a:bodyPr>
          <a:lstStyle/>
          <a:p>
            <a:r>
              <a:rPr lang="en-US" dirty="0"/>
              <a:t>Final Questions? </a:t>
            </a:r>
            <a:r>
              <a:rPr lang="en-US" sz="800" dirty="0">
                <a:solidFill>
                  <a:srgbClr val="448431"/>
                </a:solidFill>
              </a:rPr>
              <a:t>(Annex 7)</a:t>
            </a:r>
          </a:p>
        </p:txBody>
      </p:sp>
      <p:sp>
        <p:nvSpPr>
          <p:cNvPr id="8" name="Content Placeholder 7">
            <a:extLst>
              <a:ext uri="{FF2B5EF4-FFF2-40B4-BE49-F238E27FC236}">
                <a16:creationId xmlns:a16="http://schemas.microsoft.com/office/drawing/2014/main" id="{3D2CC31E-FBA8-4D78-95B1-B696987C44F5}"/>
              </a:ext>
            </a:extLst>
          </p:cNvPr>
          <p:cNvSpPr>
            <a:spLocks noGrp="1"/>
          </p:cNvSpPr>
          <p:nvPr>
            <p:ph idx="1"/>
          </p:nvPr>
        </p:nvSpPr>
        <p:spPr/>
        <p:txBody>
          <a:bodyPr anchor="ctr"/>
          <a:lstStyle/>
          <a:p>
            <a:pPr algn="ctr"/>
            <a:r>
              <a:rPr lang="en-US" dirty="0"/>
              <a:t>Additional questions, comments, or concerns about landslides?</a:t>
            </a:r>
          </a:p>
        </p:txBody>
      </p:sp>
      <p:sp>
        <p:nvSpPr>
          <p:cNvPr id="9" name="Text Placeholder 8">
            <a:extLst>
              <a:ext uri="{FF2B5EF4-FFF2-40B4-BE49-F238E27FC236}">
                <a16:creationId xmlns:a16="http://schemas.microsoft.com/office/drawing/2014/main" id="{AFAE25B8-13A6-49E3-AA10-EC4303087496}"/>
              </a:ext>
            </a:extLst>
          </p:cNvPr>
          <p:cNvSpPr>
            <a:spLocks noGrp="1"/>
          </p:cNvSpPr>
          <p:nvPr>
            <p:ph type="body" sz="quarter" idx="10"/>
          </p:nvPr>
        </p:nvSpPr>
        <p:spPr/>
        <p:txBody>
          <a:bodyPr/>
          <a:lstStyle/>
          <a:p>
            <a:r>
              <a:rPr lang="en-US" dirty="0"/>
              <a:t>CERT Hazard Annex: Landslide</a:t>
            </a:r>
          </a:p>
        </p:txBody>
      </p:sp>
      <p:sp>
        <p:nvSpPr>
          <p:cNvPr id="10" name="Text Placeholder 9">
            <a:extLst>
              <a:ext uri="{FF2B5EF4-FFF2-40B4-BE49-F238E27FC236}">
                <a16:creationId xmlns:a16="http://schemas.microsoft.com/office/drawing/2014/main" id="{B49A4290-8259-49A9-9AA0-5329B2716F71}"/>
              </a:ext>
            </a:extLst>
          </p:cNvPr>
          <p:cNvSpPr>
            <a:spLocks noGrp="1"/>
          </p:cNvSpPr>
          <p:nvPr>
            <p:ph type="body" sz="quarter" idx="11"/>
          </p:nvPr>
        </p:nvSpPr>
        <p:spPr/>
        <p:txBody>
          <a:bodyPr/>
          <a:lstStyle/>
          <a:p>
            <a:r>
              <a:rPr lang="en-US" dirty="0"/>
              <a:t>LS-17</a:t>
            </a:r>
          </a:p>
        </p:txBody>
      </p:sp>
    </p:spTree>
    <p:extLst>
      <p:ext uri="{BB962C8B-B14F-4D97-AF65-F5344CB8AC3E}">
        <p14:creationId xmlns:p14="http://schemas.microsoft.com/office/powerpoint/2010/main" val="27335651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95F161-8A28-234F-9D91-93427C410FF7}"/>
              </a:ext>
            </a:extLst>
          </p:cNvPr>
          <p:cNvSpPr>
            <a:spLocks noGrp="1"/>
          </p:cNvSpPr>
          <p:nvPr>
            <p:ph type="title"/>
          </p:nvPr>
        </p:nvSpPr>
        <p:spPr>
          <a:xfrm>
            <a:off x="618018" y="2171629"/>
            <a:ext cx="78867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Nuclear Emergencies</a:t>
            </a:r>
          </a:p>
        </p:txBody>
      </p:sp>
      <p:sp>
        <p:nvSpPr>
          <p:cNvPr id="3" name="Text Placeholder 2">
            <a:extLst>
              <a:ext uri="{FF2B5EF4-FFF2-40B4-BE49-F238E27FC236}">
                <a16:creationId xmlns:a16="http://schemas.microsoft.com/office/drawing/2014/main" id="{11C77D59-E600-47B4-A92B-C80D1D274F2F}"/>
              </a:ext>
            </a:extLst>
          </p:cNvPr>
          <p:cNvSpPr>
            <a:spLocks noGrp="1"/>
          </p:cNvSpPr>
          <p:nvPr>
            <p:ph type="body" sz="quarter" idx="11"/>
          </p:nvPr>
        </p:nvSpPr>
        <p:spPr>
          <a:xfrm>
            <a:off x="-31899" y="1689691"/>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r>
              <a:rPr lang="en-US" sz="800" dirty="0">
                <a:solidFill>
                  <a:srgbClr val="448431"/>
                </a:solidFill>
              </a:rPr>
              <a:t> 8</a:t>
            </a:r>
          </a:p>
        </p:txBody>
      </p:sp>
    </p:spTree>
    <p:extLst>
      <p:ext uri="{BB962C8B-B14F-4D97-AF65-F5344CB8AC3E}">
        <p14:creationId xmlns:p14="http://schemas.microsoft.com/office/powerpoint/2010/main" val="1302091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r>
              <a:rPr lang="en-US" dirty="0"/>
              <a:t>Introduction </a:t>
            </a:r>
            <a:r>
              <a:rPr lang="en-US" dirty="0">
                <a:solidFill>
                  <a:srgbClr val="448431"/>
                </a:solidFill>
              </a:rPr>
              <a:t>(Annex 8)</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Several </a:t>
            </a:r>
            <a:r>
              <a:rPr lang="en-US" b="1" dirty="0"/>
              <a:t>natural</a:t>
            </a:r>
            <a:r>
              <a:rPr lang="en-US" dirty="0"/>
              <a:t> sources cause daily radiation exposure such as the sun, earth, and small traces found in food and water</a:t>
            </a:r>
          </a:p>
          <a:p>
            <a:r>
              <a:rPr lang="en-US" dirty="0"/>
              <a:t>Several </a:t>
            </a:r>
            <a:r>
              <a:rPr lang="en-US" b="1" dirty="0"/>
              <a:t>manmade</a:t>
            </a:r>
            <a:r>
              <a:rPr lang="en-US" dirty="0"/>
              <a:t> sources also cause exposure such as x-ray machines, televisions, and microwave ovens </a:t>
            </a:r>
          </a:p>
          <a:p>
            <a:r>
              <a:rPr lang="en-US" dirty="0"/>
              <a:t>Radiation has a cumulative effect </a:t>
            </a:r>
          </a:p>
          <a:p>
            <a:pPr lvl="1"/>
            <a:r>
              <a:rPr lang="en-US" dirty="0"/>
              <a:t>Longer exposure = greater risk of adverse effects </a:t>
            </a:r>
          </a:p>
          <a:p>
            <a:r>
              <a:rPr lang="en-US" dirty="0"/>
              <a:t>High exposure to radiation can cause serious illness or death</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NE-1</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NE-1</a:t>
            </a:r>
          </a:p>
        </p:txBody>
      </p:sp>
    </p:spTree>
    <p:extLst>
      <p:ext uri="{BB962C8B-B14F-4D97-AF65-F5344CB8AC3E}">
        <p14:creationId xmlns:p14="http://schemas.microsoft.com/office/powerpoint/2010/main" val="2701758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lstStyle/>
          <a:p>
            <a:r>
              <a:rPr lang="en-US" dirty="0"/>
              <a:t>Radiation</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r>
              <a:rPr lang="en-US" dirty="0"/>
              <a:t>Potential danger from an accident at a nuclear power plant is exposure to radiation </a:t>
            </a:r>
          </a:p>
          <a:p>
            <a:r>
              <a:rPr lang="en-US" dirty="0"/>
              <a:t>Area affected by radioactive material release is determined by three factors</a:t>
            </a:r>
          </a:p>
          <a:p>
            <a:pPr lvl="1"/>
            <a:r>
              <a:rPr lang="en-US" dirty="0"/>
              <a:t>Amount of radiation released</a:t>
            </a:r>
          </a:p>
          <a:p>
            <a:pPr lvl="1"/>
            <a:r>
              <a:rPr lang="en-US" dirty="0"/>
              <a:t>Wind direction and speed</a:t>
            </a:r>
          </a:p>
          <a:p>
            <a:pPr lvl="1"/>
            <a:r>
              <a:rPr lang="en-US" dirty="0"/>
              <a:t>Weather conditions</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r>
              <a:rPr lang="en-US" dirty="0"/>
              <a:t>PM NE-1</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r>
              <a:rPr lang="en-US" dirty="0"/>
              <a:t>NE-2</a:t>
            </a:r>
          </a:p>
        </p:txBody>
      </p:sp>
    </p:spTree>
    <p:extLst>
      <p:ext uri="{BB962C8B-B14F-4D97-AF65-F5344CB8AC3E}">
        <p14:creationId xmlns:p14="http://schemas.microsoft.com/office/powerpoint/2010/main" val="73141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628661-61FB-44FD-B042-6EF7C1712382}"/>
              </a:ext>
            </a:extLst>
          </p:cNvPr>
          <p:cNvSpPr>
            <a:spLocks noGrp="1"/>
          </p:cNvSpPr>
          <p:nvPr>
            <p:ph type="title"/>
          </p:nvPr>
        </p:nvSpPr>
        <p:spPr/>
        <p:txBody>
          <a:bodyPr/>
          <a:lstStyle/>
          <a:p>
            <a:r>
              <a:rPr lang="en-US" dirty="0"/>
              <a:t>During an Avalanche</a:t>
            </a:r>
          </a:p>
        </p:txBody>
      </p:sp>
      <p:sp>
        <p:nvSpPr>
          <p:cNvPr id="2" name="Content Placeholder 1">
            <a:extLst>
              <a:ext uri="{FF2B5EF4-FFF2-40B4-BE49-F238E27FC236}">
                <a16:creationId xmlns:a16="http://schemas.microsoft.com/office/drawing/2014/main" id="{21F39BC8-9306-4B98-AD18-03BB3DC4F5A5}"/>
              </a:ext>
            </a:extLst>
          </p:cNvPr>
          <p:cNvSpPr>
            <a:spLocks noGrp="1"/>
          </p:cNvSpPr>
          <p:nvPr>
            <p:ph idx="1"/>
          </p:nvPr>
        </p:nvSpPr>
        <p:spPr/>
        <p:txBody>
          <a:bodyPr/>
          <a:lstStyle/>
          <a:p>
            <a:r>
              <a:rPr lang="en-US" dirty="0"/>
              <a:t>The suddenness of an avalanche requires that people be prepared to take action quickly</a:t>
            </a:r>
          </a:p>
          <a:p>
            <a:pPr lvl="1"/>
            <a:r>
              <a:rPr lang="en-US" dirty="0"/>
              <a:t>Be prepared to put into action your training and operate your equipment effectively and efficiently</a:t>
            </a:r>
          </a:p>
          <a:p>
            <a:r>
              <a:rPr lang="en-US" dirty="0"/>
              <a:t>Tips to remember if buried in an avalanche:</a:t>
            </a:r>
          </a:p>
          <a:p>
            <a:pPr lvl="1"/>
            <a:r>
              <a:rPr lang="en-US" dirty="0"/>
              <a:t>Before the snow stops moving, cup your hand in front of your face to clear airspace and expand your chest</a:t>
            </a:r>
          </a:p>
          <a:p>
            <a:pPr lvl="1"/>
            <a:r>
              <a:rPr lang="en-US" dirty="0"/>
              <a:t>Helmets can provide necessary airspace if still in place</a:t>
            </a:r>
          </a:p>
          <a:p>
            <a:pPr lvl="1"/>
            <a:r>
              <a:rPr lang="en-US" dirty="0"/>
              <a:t>Relax to conserve oxygen</a:t>
            </a:r>
          </a:p>
          <a:p>
            <a:pPr lvl="1"/>
            <a:r>
              <a:rPr lang="en-US" dirty="0"/>
              <a:t>DO NOT YELL. Rescuers will not be able to hear you even though you will be able to hear them</a:t>
            </a:r>
          </a:p>
        </p:txBody>
      </p:sp>
      <p:sp>
        <p:nvSpPr>
          <p:cNvPr id="6" name="Content Placeholder 5">
            <a:extLst>
              <a:ext uri="{FF2B5EF4-FFF2-40B4-BE49-F238E27FC236}">
                <a16:creationId xmlns:a16="http://schemas.microsoft.com/office/drawing/2014/main" id="{C94B2D86-5D8D-4B01-9DF2-0355FB10097D}"/>
              </a:ext>
            </a:extLst>
          </p:cNvPr>
          <p:cNvSpPr>
            <a:spLocks noGrp="1"/>
          </p:cNvSpPr>
          <p:nvPr>
            <p:ph sz="quarter" idx="12"/>
          </p:nvPr>
        </p:nvSpPr>
        <p:spPr/>
        <p:txBody>
          <a:bodyPr/>
          <a:lstStyle/>
          <a:p>
            <a:r>
              <a:rPr lang="en-US" dirty="0"/>
              <a:t>PM AV-3</a:t>
            </a:r>
          </a:p>
        </p:txBody>
      </p:sp>
      <p:sp>
        <p:nvSpPr>
          <p:cNvPr id="4" name="Text Placeholder 3">
            <a:extLst>
              <a:ext uri="{FF2B5EF4-FFF2-40B4-BE49-F238E27FC236}">
                <a16:creationId xmlns:a16="http://schemas.microsoft.com/office/drawing/2014/main" id="{80BDD66B-4F4D-4CCC-B000-87D8CA6C5A60}"/>
              </a:ext>
            </a:extLst>
          </p:cNvPr>
          <p:cNvSpPr>
            <a:spLocks noGrp="1"/>
          </p:cNvSpPr>
          <p:nvPr>
            <p:ph type="body" sz="quarter" idx="10"/>
          </p:nvPr>
        </p:nvSpPr>
        <p:spPr/>
        <p:txBody>
          <a:bodyPr/>
          <a:lstStyle/>
          <a:p>
            <a:r>
              <a:rPr lang="en-US" dirty="0"/>
              <a:t>CERT Hazard Annex: Avalanche</a:t>
            </a:r>
          </a:p>
        </p:txBody>
      </p:sp>
      <p:sp>
        <p:nvSpPr>
          <p:cNvPr id="5" name="Text Placeholder 4">
            <a:extLst>
              <a:ext uri="{FF2B5EF4-FFF2-40B4-BE49-F238E27FC236}">
                <a16:creationId xmlns:a16="http://schemas.microsoft.com/office/drawing/2014/main" id="{8930E5CB-E855-455E-B494-68D662C13411}"/>
              </a:ext>
            </a:extLst>
          </p:cNvPr>
          <p:cNvSpPr>
            <a:spLocks noGrp="1"/>
          </p:cNvSpPr>
          <p:nvPr>
            <p:ph type="body" sz="quarter" idx="11"/>
          </p:nvPr>
        </p:nvSpPr>
        <p:spPr/>
        <p:txBody>
          <a:bodyPr/>
          <a:lstStyle/>
          <a:p>
            <a:r>
              <a:rPr lang="en-US" dirty="0"/>
              <a:t>AV-12</a:t>
            </a:r>
          </a:p>
        </p:txBody>
      </p:sp>
    </p:spTree>
    <p:extLst>
      <p:ext uri="{BB962C8B-B14F-4D97-AF65-F5344CB8AC3E}">
        <p14:creationId xmlns:p14="http://schemas.microsoft.com/office/powerpoint/2010/main" val="39147787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lstStyle/>
          <a:p>
            <a:r>
              <a:rPr lang="en-US" dirty="0"/>
              <a:t>Major Hazards</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lstStyle/>
          <a:p>
            <a:r>
              <a:rPr lang="en-US" dirty="0"/>
              <a:t>There are three major hazards to people in the vicinity of the plume</a:t>
            </a:r>
          </a:p>
          <a:p>
            <a:pPr lvl="1"/>
            <a:r>
              <a:rPr lang="en-US" b="1" dirty="0"/>
              <a:t>Radiation exposure </a:t>
            </a:r>
            <a:r>
              <a:rPr lang="en-US" dirty="0"/>
              <a:t>to the body</a:t>
            </a:r>
          </a:p>
          <a:p>
            <a:pPr lvl="1"/>
            <a:r>
              <a:rPr lang="en-US" b="1" dirty="0"/>
              <a:t>Inhalation</a:t>
            </a:r>
            <a:r>
              <a:rPr lang="en-US" dirty="0"/>
              <a:t> of radioactive materials</a:t>
            </a:r>
          </a:p>
          <a:p>
            <a:pPr lvl="1"/>
            <a:r>
              <a:rPr lang="en-US" b="1" dirty="0"/>
              <a:t>Ingestion</a:t>
            </a:r>
            <a:r>
              <a:rPr lang="en-US" dirty="0"/>
              <a:t> of radioactive materials</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r>
              <a:rPr lang="en-US" dirty="0"/>
              <a:t>PM NE-1</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r>
              <a:rPr lang="en-US" dirty="0"/>
              <a:t>NE-3</a:t>
            </a:r>
          </a:p>
        </p:txBody>
      </p:sp>
    </p:spTree>
    <p:extLst>
      <p:ext uri="{BB962C8B-B14F-4D97-AF65-F5344CB8AC3E}">
        <p14:creationId xmlns:p14="http://schemas.microsoft.com/office/powerpoint/2010/main" val="42198026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fontScale="90000"/>
          </a:bodyPr>
          <a:lstStyle/>
          <a:p>
            <a:r>
              <a:rPr lang="en-US" dirty="0"/>
              <a:t>Emergency Planning Zones</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r>
              <a:rPr lang="en-US" dirty="0"/>
              <a:t>Emergency Planning Zone (EPZ) within a </a:t>
            </a:r>
            <a:r>
              <a:rPr lang="en-US" u="sng" dirty="0"/>
              <a:t>10-mile radius</a:t>
            </a:r>
            <a:r>
              <a:rPr lang="en-US" dirty="0"/>
              <a:t> of the plant </a:t>
            </a:r>
          </a:p>
          <a:p>
            <a:pPr lvl="1"/>
            <a:r>
              <a:rPr lang="en-US" dirty="0"/>
              <a:t>Possible that people could be harmed by direct radiation exposure</a:t>
            </a:r>
          </a:p>
          <a:p>
            <a:r>
              <a:rPr lang="en-US" dirty="0"/>
              <a:t>EPZ within </a:t>
            </a:r>
            <a:r>
              <a:rPr lang="en-US" u="sng" dirty="0"/>
              <a:t>50-mile radius</a:t>
            </a:r>
            <a:r>
              <a:rPr lang="en-US" dirty="0"/>
              <a:t> from the plant</a:t>
            </a:r>
          </a:p>
          <a:p>
            <a:pPr lvl="1"/>
            <a:r>
              <a:rPr lang="en-US" dirty="0"/>
              <a:t>Radioactive materials could contaminate water supplies, food crops, and livestock</a:t>
            </a:r>
            <a:endParaRPr lang="en-US" b="1" dirty="0"/>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r>
              <a:rPr lang="en-US" dirty="0"/>
              <a:t>PM NE-2</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r>
              <a:rPr lang="en-US" dirty="0"/>
              <a:t>NE-4</a:t>
            </a:r>
          </a:p>
        </p:txBody>
      </p:sp>
    </p:spTree>
    <p:extLst>
      <p:ext uri="{BB962C8B-B14F-4D97-AF65-F5344CB8AC3E}">
        <p14:creationId xmlns:p14="http://schemas.microsoft.com/office/powerpoint/2010/main" val="6682689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r>
              <a:rPr lang="en-US" dirty="0"/>
              <a:t>Minimizing Exposure</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a:xfrm>
            <a:off x="315142" y="1521229"/>
            <a:ext cx="4080056" cy="4781145"/>
          </a:xfrm>
        </p:spPr>
        <p:txBody>
          <a:bodyPr/>
          <a:lstStyle/>
          <a:p>
            <a:r>
              <a:rPr lang="en-US" dirty="0"/>
              <a:t>Minimize radiation exposure by: </a:t>
            </a:r>
          </a:p>
          <a:p>
            <a:pPr lvl="1"/>
            <a:r>
              <a:rPr lang="en-US" dirty="0"/>
              <a:t>Time</a:t>
            </a:r>
          </a:p>
          <a:p>
            <a:pPr lvl="1"/>
            <a:r>
              <a:rPr lang="en-US" dirty="0"/>
              <a:t>Distance </a:t>
            </a:r>
          </a:p>
          <a:p>
            <a:pPr lvl="1"/>
            <a:r>
              <a:rPr lang="en-US" dirty="0"/>
              <a:t>Shielding</a:t>
            </a:r>
          </a:p>
        </p:txBody>
      </p:sp>
      <p:pic>
        <p:nvPicPr>
          <p:cNvPr id="7" name="Picture 6" descr="Photo of a person in a hazmat suit breathing oxygen through face mask.">
            <a:extLst>
              <a:ext uri="{FF2B5EF4-FFF2-40B4-BE49-F238E27FC236}">
                <a16:creationId xmlns:a16="http://schemas.microsoft.com/office/drawing/2014/main" id="{DD2D22C8-8A05-47E4-B915-83986CFF15FD}"/>
              </a:ext>
            </a:extLst>
          </p:cNvPr>
          <p:cNvPicPr>
            <a:picLocks noChangeAspect="1"/>
          </p:cNvPicPr>
          <p:nvPr/>
        </p:nvPicPr>
        <p:blipFill>
          <a:blip r:embed="rId2"/>
          <a:stretch>
            <a:fillRect/>
          </a:stretch>
        </p:blipFill>
        <p:spPr>
          <a:xfrm>
            <a:off x="4395198" y="1974336"/>
            <a:ext cx="3201600" cy="3775393"/>
          </a:xfrm>
          <a:prstGeom prst="rect">
            <a:avLst/>
          </a:prstGeom>
        </p:spPr>
      </p:pic>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NE-2</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NE-5</a:t>
            </a:r>
          </a:p>
        </p:txBody>
      </p:sp>
    </p:spTree>
    <p:extLst>
      <p:ext uri="{BB962C8B-B14F-4D97-AF65-F5344CB8AC3E}">
        <p14:creationId xmlns:p14="http://schemas.microsoft.com/office/powerpoint/2010/main" val="22551820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fontScale="90000"/>
          </a:bodyPr>
          <a:lstStyle/>
          <a:p>
            <a:r>
              <a:rPr lang="en-US" dirty="0"/>
              <a:t>Nuclear Emergency Terms</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Notification of Unusual Event</a:t>
            </a:r>
          </a:p>
          <a:p>
            <a:pPr lvl="1"/>
            <a:r>
              <a:rPr lang="en-US" dirty="0"/>
              <a:t>A small problem has occurred at the plant. No radiation material release is expected. Federal, state, and county officials will be told right away. No action on your part will be necessary </a:t>
            </a:r>
          </a:p>
          <a:p>
            <a:r>
              <a:rPr lang="en-US" dirty="0"/>
              <a:t>Alert</a:t>
            </a:r>
          </a:p>
          <a:p>
            <a:pPr lvl="1"/>
            <a:r>
              <a:rPr lang="en-US" dirty="0"/>
              <a:t>A small problem has occurred. Small amounts of radiation material could leak inside the plant. This will not affect you and you should not have to do anything</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NE-2</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NE-6</a:t>
            </a:r>
          </a:p>
        </p:txBody>
      </p:sp>
    </p:spTree>
    <p:extLst>
      <p:ext uri="{BB962C8B-B14F-4D97-AF65-F5344CB8AC3E}">
        <p14:creationId xmlns:p14="http://schemas.microsoft.com/office/powerpoint/2010/main" val="5404183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fontScale="90000"/>
          </a:bodyPr>
          <a:lstStyle/>
          <a:p>
            <a:r>
              <a:rPr lang="en-US" dirty="0"/>
              <a:t>Nuclear Emergency Terms </a:t>
            </a:r>
            <a:r>
              <a:rPr lang="en-US" dirty="0">
                <a:solidFill>
                  <a:srgbClr val="448431"/>
                </a:solidFill>
              </a:rPr>
              <a:t>(continued)</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Site Area Emergency</a:t>
            </a:r>
          </a:p>
          <a:p>
            <a:pPr lvl="1"/>
            <a:r>
              <a:rPr lang="en-US" dirty="0"/>
              <a:t>A more serious problem has occurred. Small amounts of radiation material could leak from the plant. If necessary, State and county officials will act to assure public safety. Area sirens may be sounded. Listen to your radio or television for safety information</a:t>
            </a:r>
          </a:p>
          <a:p>
            <a:r>
              <a:rPr lang="en-US" dirty="0"/>
              <a:t>General Emergency</a:t>
            </a:r>
          </a:p>
          <a:p>
            <a:pPr lvl="1"/>
            <a:r>
              <a:rPr lang="en-US" dirty="0"/>
              <a:t>This is the most serious type of emergency. Radiation material could leak outside the plant and off the plant site. Sirens will sound. Tune to local radio or television stations for emergency information. State and county officials will act to protect the public. Follow instructions</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NE-2</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NE-7</a:t>
            </a:r>
          </a:p>
        </p:txBody>
      </p:sp>
    </p:spTree>
    <p:extLst>
      <p:ext uri="{BB962C8B-B14F-4D97-AF65-F5344CB8AC3E}">
        <p14:creationId xmlns:p14="http://schemas.microsoft.com/office/powerpoint/2010/main" val="4082091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lstStyle/>
          <a:p>
            <a:r>
              <a:rPr lang="en-US" dirty="0"/>
              <a:t>During an Emergency</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r>
              <a:rPr lang="en-US" dirty="0"/>
              <a:t>Listen to warning </a:t>
            </a:r>
          </a:p>
          <a:p>
            <a:r>
              <a:rPr lang="en-US" dirty="0"/>
              <a:t>Stay tuned to local radio or television</a:t>
            </a:r>
          </a:p>
          <a:p>
            <a:r>
              <a:rPr lang="en-US" dirty="0"/>
              <a:t>Evacuate if advised to do so</a:t>
            </a:r>
          </a:p>
          <a:p>
            <a:r>
              <a:rPr lang="en-US" dirty="0"/>
              <a:t>If not advised to evacuate, shelter in place</a:t>
            </a:r>
          </a:p>
          <a:p>
            <a:r>
              <a:rPr lang="en-US" dirty="0"/>
              <a:t>Shelter livestock; give them stored feed</a:t>
            </a:r>
          </a:p>
          <a:p>
            <a:r>
              <a:rPr lang="en-US" dirty="0"/>
              <a:t>Do not use the telephone </a:t>
            </a:r>
          </a:p>
          <a:p>
            <a:r>
              <a:rPr lang="en-US" dirty="0"/>
              <a:t>If you suspect exposure, wash thoroughly and put exposed clothing in sealed plastic bag </a:t>
            </a:r>
          </a:p>
          <a:p>
            <a:r>
              <a:rPr lang="en-US" dirty="0"/>
              <a:t>Only eat food stored in sealed containers</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r>
              <a:rPr lang="en-US" dirty="0"/>
              <a:t>PM NE-3</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r>
              <a:rPr lang="en-US" dirty="0"/>
              <a:t>NE-8</a:t>
            </a:r>
          </a:p>
        </p:txBody>
      </p:sp>
    </p:spTree>
    <p:extLst>
      <p:ext uri="{BB962C8B-B14F-4D97-AF65-F5344CB8AC3E}">
        <p14:creationId xmlns:p14="http://schemas.microsoft.com/office/powerpoint/2010/main" val="37556746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lstStyle/>
          <a:p>
            <a:r>
              <a:rPr lang="en-US" dirty="0"/>
              <a:t>After an Emergency</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lstStyle/>
          <a:p>
            <a:r>
              <a:rPr lang="en-US" dirty="0"/>
              <a:t>If told to evacuate, return home only when local authorities say that it safe</a:t>
            </a:r>
          </a:p>
          <a:p>
            <a:r>
              <a:rPr lang="en-US" dirty="0"/>
              <a:t>If advised to stay in home, remain inside</a:t>
            </a:r>
          </a:p>
          <a:p>
            <a:r>
              <a:rPr lang="en-US" dirty="0"/>
              <a:t>Get medical treatment for any unusual symptoms</a:t>
            </a:r>
          </a:p>
          <a:p>
            <a:r>
              <a:rPr lang="en-US" dirty="0"/>
              <a:t>Put food in covered containers before any exposure</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r>
              <a:rPr lang="en-US" dirty="0"/>
              <a:t>PM NE-4</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r>
              <a:rPr lang="en-US" dirty="0"/>
              <a:t>NE-9</a:t>
            </a:r>
          </a:p>
        </p:txBody>
      </p:sp>
    </p:spTree>
    <p:extLst>
      <p:ext uri="{BB962C8B-B14F-4D97-AF65-F5344CB8AC3E}">
        <p14:creationId xmlns:p14="http://schemas.microsoft.com/office/powerpoint/2010/main" val="31153913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lstStyle/>
          <a:p>
            <a:r>
              <a:rPr lang="en-US" dirty="0"/>
              <a:t>Nuclear Explosions</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a:xfrm>
            <a:off x="315142" y="1521229"/>
            <a:ext cx="8512974" cy="4781145"/>
          </a:xfrm>
        </p:spPr>
        <p:txBody>
          <a:bodyPr/>
          <a:lstStyle/>
          <a:p>
            <a:r>
              <a:rPr lang="en-US" dirty="0"/>
              <a:t>What is a Nuclear Explosion?</a:t>
            </a:r>
          </a:p>
          <a:p>
            <a:pPr lvl="1"/>
            <a:r>
              <a:rPr lang="en-US" dirty="0"/>
              <a:t>Nuclear explosions can cause significant damage and casualties from blast, heat, and radiation</a:t>
            </a:r>
          </a:p>
          <a:p>
            <a:pPr lvl="1"/>
            <a:r>
              <a:rPr lang="en-US" dirty="0"/>
              <a:t>Can occur with or without warning</a:t>
            </a:r>
          </a:p>
          <a:p>
            <a:r>
              <a:rPr lang="en-US" dirty="0"/>
              <a:t>Nuclear Explosion Hazards</a:t>
            </a:r>
          </a:p>
          <a:p>
            <a:pPr lvl="1"/>
            <a:r>
              <a:rPr lang="en-US" dirty="0"/>
              <a:t>Blast wave</a:t>
            </a:r>
          </a:p>
          <a:p>
            <a:pPr lvl="1"/>
            <a:r>
              <a:rPr lang="en-US" dirty="0"/>
              <a:t>Fire and heat</a:t>
            </a:r>
          </a:p>
          <a:p>
            <a:pPr lvl="1"/>
            <a:r>
              <a:rPr lang="en-US" dirty="0"/>
              <a:t>Bright flash Electromagnetic Pulse (EMP)</a:t>
            </a:r>
          </a:p>
          <a:p>
            <a:pPr lvl="1"/>
            <a:r>
              <a:rPr lang="en-US" dirty="0"/>
              <a:t>Fallout</a:t>
            </a:r>
          </a:p>
          <a:p>
            <a:pPr lvl="2"/>
            <a:r>
              <a:rPr lang="en-US" dirty="0"/>
              <a:t>Most dangerous in the first few hours after detonation</a:t>
            </a:r>
          </a:p>
          <a:p>
            <a:pPr lvl="1"/>
            <a:r>
              <a:rPr lang="en-US" dirty="0"/>
              <a:t>Radiation</a:t>
            </a:r>
          </a:p>
          <a:p>
            <a:pPr lvl="2"/>
            <a:r>
              <a:rPr lang="en-US" dirty="0"/>
              <a:t>There may be time to prevent significant exposure</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r>
              <a:rPr lang="en-US" dirty="0"/>
              <a:t>PM NE-4</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r>
              <a:rPr lang="en-US" dirty="0"/>
              <a:t>NE-10</a:t>
            </a:r>
          </a:p>
        </p:txBody>
      </p:sp>
    </p:spTree>
    <p:extLst>
      <p:ext uri="{BB962C8B-B14F-4D97-AF65-F5344CB8AC3E}">
        <p14:creationId xmlns:p14="http://schemas.microsoft.com/office/powerpoint/2010/main" val="19066593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a:bodyPr>
          <a:lstStyle/>
          <a:p>
            <a:r>
              <a:rPr lang="en-US" dirty="0"/>
              <a:t>Nuclear Explosions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r>
              <a:rPr lang="en-US" dirty="0"/>
              <a:t>To prevent significant radiation exposure:</a:t>
            </a:r>
          </a:p>
          <a:p>
            <a:pPr lvl="1"/>
            <a:r>
              <a:rPr lang="en-US" dirty="0"/>
              <a:t>Get inside</a:t>
            </a:r>
          </a:p>
          <a:p>
            <a:pPr lvl="2"/>
            <a:r>
              <a:rPr lang="en-US" dirty="0"/>
              <a:t>Get inside the nearest building</a:t>
            </a:r>
          </a:p>
          <a:p>
            <a:pPr lvl="2"/>
            <a:r>
              <a:rPr lang="en-US" dirty="0"/>
              <a:t>Go to the basement or away from roof or outer walls</a:t>
            </a:r>
          </a:p>
          <a:p>
            <a:pPr lvl="2"/>
            <a:r>
              <a:rPr lang="en-US" dirty="0"/>
              <a:t>Decontaminate if you were outside</a:t>
            </a:r>
          </a:p>
          <a:p>
            <a:pPr lvl="1"/>
            <a:r>
              <a:rPr lang="en-US" dirty="0"/>
              <a:t>Stay inside</a:t>
            </a:r>
          </a:p>
          <a:p>
            <a:pPr lvl="2"/>
            <a:r>
              <a:rPr lang="en-US" dirty="0"/>
              <a:t>Stay inside for 24 hours unless local officials say otherwise</a:t>
            </a:r>
          </a:p>
          <a:p>
            <a:pPr lvl="1"/>
            <a:r>
              <a:rPr lang="en-US" dirty="0"/>
              <a:t>Stay tuned</a:t>
            </a:r>
          </a:p>
          <a:p>
            <a:pPr lvl="2"/>
            <a:r>
              <a:rPr lang="en-US" dirty="0"/>
              <a:t>Tune into any media available for official information, such as when it is safe to exit and where you should go </a:t>
            </a:r>
          </a:p>
          <a:p>
            <a:pPr lvl="2"/>
            <a:r>
              <a:rPr lang="en-US" dirty="0"/>
              <a:t>Cell phone, text messaging, television, and internet services may be disrupted or unavailable</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r>
              <a:rPr lang="en-US" dirty="0"/>
              <a:t>PM NE-5</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r>
              <a:rPr lang="en-US" dirty="0"/>
              <a:t>NE-11</a:t>
            </a:r>
          </a:p>
        </p:txBody>
      </p:sp>
    </p:spTree>
    <p:extLst>
      <p:ext uri="{BB962C8B-B14F-4D97-AF65-F5344CB8AC3E}">
        <p14:creationId xmlns:p14="http://schemas.microsoft.com/office/powerpoint/2010/main" val="5183223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normAutofit fontScale="90000"/>
          </a:bodyPr>
          <a:lstStyle/>
          <a:p>
            <a:r>
              <a:rPr lang="en-US" dirty="0"/>
              <a:t>What to do Now: Prepare</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r>
              <a:rPr lang="en-US" dirty="0"/>
              <a:t>Identify shelter locations </a:t>
            </a:r>
          </a:p>
          <a:p>
            <a:r>
              <a:rPr lang="en-US" dirty="0"/>
              <a:t>Outdoor areas, vehicles, mobile homes do </a:t>
            </a:r>
            <a:r>
              <a:rPr lang="en-US" b="1" dirty="0"/>
              <a:t>NOT</a:t>
            </a:r>
            <a:r>
              <a:rPr lang="en-US" dirty="0"/>
              <a:t> provide adequate shelter </a:t>
            </a:r>
          </a:p>
          <a:p>
            <a:r>
              <a:rPr lang="en-US" dirty="0"/>
              <a:t>Have an Emergency Supply Kit</a:t>
            </a:r>
          </a:p>
          <a:p>
            <a:pPr lvl="1"/>
            <a:r>
              <a:rPr lang="en-US" dirty="0"/>
              <a:t>Bottled water, packaged foods, emergency medicines, hand-crank or battery-powered radio, flashlight, extra batteries </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r>
              <a:rPr lang="en-US" dirty="0"/>
              <a:t>PM NE-5</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r>
              <a:rPr lang="en-US" dirty="0"/>
              <a:t>NE-12</a:t>
            </a:r>
          </a:p>
        </p:txBody>
      </p:sp>
    </p:spTree>
    <p:extLst>
      <p:ext uri="{BB962C8B-B14F-4D97-AF65-F5344CB8AC3E}">
        <p14:creationId xmlns:p14="http://schemas.microsoft.com/office/powerpoint/2010/main" val="302815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8BDDF4-B8C8-4255-8DBE-4384EC39F246}"/>
              </a:ext>
            </a:extLst>
          </p:cNvPr>
          <p:cNvSpPr>
            <a:spLocks noGrp="1"/>
          </p:cNvSpPr>
          <p:nvPr>
            <p:ph type="title"/>
          </p:nvPr>
        </p:nvSpPr>
        <p:spPr/>
        <p:txBody>
          <a:bodyPr/>
          <a:lstStyle/>
          <a:p>
            <a:r>
              <a:rPr lang="en-US" dirty="0"/>
              <a:t>After an Avalanche</a:t>
            </a:r>
          </a:p>
        </p:txBody>
      </p:sp>
      <p:sp>
        <p:nvSpPr>
          <p:cNvPr id="2" name="Content Placeholder 1">
            <a:extLst>
              <a:ext uri="{FF2B5EF4-FFF2-40B4-BE49-F238E27FC236}">
                <a16:creationId xmlns:a16="http://schemas.microsoft.com/office/drawing/2014/main" id="{17DB87A3-C85A-41C6-9339-36D92C16D647}"/>
              </a:ext>
            </a:extLst>
          </p:cNvPr>
          <p:cNvSpPr>
            <a:spLocks noGrp="1"/>
          </p:cNvSpPr>
          <p:nvPr>
            <p:ph idx="1"/>
          </p:nvPr>
        </p:nvSpPr>
        <p:spPr/>
        <p:txBody>
          <a:bodyPr/>
          <a:lstStyle/>
          <a:p>
            <a:r>
              <a:rPr lang="en-US" dirty="0"/>
              <a:t>If an avalanche buries your partner, make a brief call to 9-1-1 before you initiate an immediate search</a:t>
            </a:r>
          </a:p>
          <a:p>
            <a:r>
              <a:rPr lang="en-US" dirty="0"/>
              <a:t>Rescued victims will likely require immediate medical attention</a:t>
            </a:r>
          </a:p>
          <a:p>
            <a:r>
              <a:rPr lang="en-US" dirty="0"/>
              <a:t>Avalanche victims commonly require treatment for: </a:t>
            </a:r>
          </a:p>
          <a:p>
            <a:pPr lvl="1"/>
            <a:r>
              <a:rPr lang="en-US" dirty="0"/>
              <a:t>Suffocation</a:t>
            </a:r>
          </a:p>
          <a:p>
            <a:pPr lvl="1"/>
            <a:r>
              <a:rPr lang="en-US" dirty="0"/>
              <a:t>Hypothermia </a:t>
            </a:r>
          </a:p>
          <a:p>
            <a:pPr lvl="1"/>
            <a:r>
              <a:rPr lang="en-US" dirty="0"/>
              <a:t>Traumatic injuries </a:t>
            </a:r>
          </a:p>
          <a:p>
            <a:pPr lvl="1"/>
            <a:r>
              <a:rPr lang="en-US" dirty="0"/>
              <a:t>Shock</a:t>
            </a:r>
          </a:p>
        </p:txBody>
      </p:sp>
      <p:sp>
        <p:nvSpPr>
          <p:cNvPr id="5" name="Text Placeholder 4">
            <a:extLst>
              <a:ext uri="{FF2B5EF4-FFF2-40B4-BE49-F238E27FC236}">
                <a16:creationId xmlns:a16="http://schemas.microsoft.com/office/drawing/2014/main" id="{0FD7804D-56E8-4047-A1C6-6C641AD6BCDC}"/>
              </a:ext>
            </a:extLst>
          </p:cNvPr>
          <p:cNvSpPr>
            <a:spLocks noGrp="1"/>
          </p:cNvSpPr>
          <p:nvPr>
            <p:ph type="body" sz="quarter" idx="11"/>
          </p:nvPr>
        </p:nvSpPr>
        <p:spPr/>
        <p:txBody>
          <a:bodyPr/>
          <a:lstStyle/>
          <a:p>
            <a:r>
              <a:rPr lang="en-US" dirty="0"/>
              <a:t>AV-13</a:t>
            </a:r>
          </a:p>
        </p:txBody>
      </p:sp>
      <p:sp>
        <p:nvSpPr>
          <p:cNvPr id="4" name="Text Placeholder 3">
            <a:extLst>
              <a:ext uri="{FF2B5EF4-FFF2-40B4-BE49-F238E27FC236}">
                <a16:creationId xmlns:a16="http://schemas.microsoft.com/office/drawing/2014/main" id="{BDC474CE-E102-4AAE-BF81-C314032AF4CD}"/>
              </a:ext>
            </a:extLst>
          </p:cNvPr>
          <p:cNvSpPr>
            <a:spLocks noGrp="1"/>
          </p:cNvSpPr>
          <p:nvPr>
            <p:ph type="body" sz="quarter" idx="10"/>
          </p:nvPr>
        </p:nvSpPr>
        <p:spPr/>
        <p:txBody>
          <a:bodyPr/>
          <a:lstStyle/>
          <a:p>
            <a:r>
              <a:rPr lang="en-US" dirty="0"/>
              <a:t>CERT Hazard Annex: Avalanche</a:t>
            </a:r>
          </a:p>
        </p:txBody>
      </p:sp>
      <p:sp>
        <p:nvSpPr>
          <p:cNvPr id="6" name="Content Placeholder 5">
            <a:extLst>
              <a:ext uri="{FF2B5EF4-FFF2-40B4-BE49-F238E27FC236}">
                <a16:creationId xmlns:a16="http://schemas.microsoft.com/office/drawing/2014/main" id="{7B42A3DA-5758-447E-A065-5A74E60282D2}"/>
              </a:ext>
            </a:extLst>
          </p:cNvPr>
          <p:cNvSpPr>
            <a:spLocks noGrp="1"/>
          </p:cNvSpPr>
          <p:nvPr>
            <p:ph sz="quarter" idx="12"/>
          </p:nvPr>
        </p:nvSpPr>
        <p:spPr/>
        <p:txBody>
          <a:bodyPr/>
          <a:lstStyle/>
          <a:p>
            <a:r>
              <a:rPr lang="en-US" dirty="0"/>
              <a:t>PM AV-4</a:t>
            </a:r>
          </a:p>
        </p:txBody>
      </p:sp>
    </p:spTree>
    <p:extLst>
      <p:ext uri="{BB962C8B-B14F-4D97-AF65-F5344CB8AC3E}">
        <p14:creationId xmlns:p14="http://schemas.microsoft.com/office/powerpoint/2010/main" val="16071335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fontScale="90000"/>
          </a:bodyPr>
          <a:lstStyle/>
          <a:p>
            <a:r>
              <a:rPr lang="en-US" dirty="0"/>
              <a:t>What to do During: Survive</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lstStyle/>
          <a:p>
            <a:r>
              <a:rPr lang="en-US" dirty="0"/>
              <a:t>If warned of an imminent attack, immediately get inside the nearest safe building and move away from windows  </a:t>
            </a:r>
          </a:p>
          <a:p>
            <a:r>
              <a:rPr lang="en-US" dirty="0"/>
              <a:t>If you are outdoors take cover from the blast  If you are in a vehicle, stop safely and duck down  </a:t>
            </a:r>
          </a:p>
          <a:p>
            <a:r>
              <a:rPr lang="en-US" dirty="0"/>
              <a:t>Afterwards, get inside the nearest shelter </a:t>
            </a:r>
          </a:p>
          <a:p>
            <a:r>
              <a:rPr lang="en-US" dirty="0"/>
              <a:t>Stay tuned for updated instructions from emergency response officials </a:t>
            </a:r>
          </a:p>
          <a:p>
            <a:r>
              <a:rPr lang="en-US" dirty="0"/>
              <a:t>If you have evacuated, </a:t>
            </a:r>
            <a:r>
              <a:rPr lang="en-US" b="1" dirty="0"/>
              <a:t>do not return until you are told it is safe to do so by officials</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r>
              <a:rPr lang="en-US" dirty="0"/>
              <a:t>PM NE-5</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r>
              <a:rPr lang="en-US" dirty="0"/>
              <a:t>NE-13</a:t>
            </a:r>
          </a:p>
        </p:txBody>
      </p:sp>
    </p:spTree>
    <p:extLst>
      <p:ext uri="{BB962C8B-B14F-4D97-AF65-F5344CB8AC3E}">
        <p14:creationId xmlns:p14="http://schemas.microsoft.com/office/powerpoint/2010/main" val="38610196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fontScale="90000"/>
          </a:bodyPr>
          <a:lstStyle/>
          <a:p>
            <a:r>
              <a:rPr lang="en-US" dirty="0"/>
              <a:t>What to do After: Be Safe</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r>
              <a:rPr lang="en-US" dirty="0"/>
              <a:t>When you get to shelter:</a:t>
            </a:r>
          </a:p>
          <a:p>
            <a:pPr lvl="1"/>
            <a:r>
              <a:rPr lang="en-US" dirty="0"/>
              <a:t>Remove your outer layer of clothing</a:t>
            </a:r>
          </a:p>
          <a:p>
            <a:pPr lvl="1"/>
            <a:r>
              <a:rPr lang="en-US" dirty="0"/>
              <a:t>Take a shower or wash with soap and water</a:t>
            </a:r>
          </a:p>
          <a:p>
            <a:pPr lvl="1"/>
            <a:r>
              <a:rPr lang="en-US" dirty="0"/>
              <a:t>Clean pets that were outside after the fallout arrived</a:t>
            </a:r>
          </a:p>
          <a:p>
            <a:pPr lvl="1"/>
            <a:r>
              <a:rPr lang="en-US" dirty="0"/>
              <a:t>Do not consume food or liquids that were outdoors and uncovered</a:t>
            </a:r>
          </a:p>
          <a:p>
            <a:pPr lvl="1"/>
            <a:r>
              <a:rPr lang="en-US" dirty="0"/>
              <a:t>Listen for instructions from authorities if sick or injured </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r>
              <a:rPr lang="en-US" dirty="0"/>
              <a:t>PM NE-6</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r>
              <a:rPr lang="en-US" dirty="0"/>
              <a:t>NE-14</a:t>
            </a:r>
          </a:p>
        </p:txBody>
      </p:sp>
    </p:spTree>
    <p:extLst>
      <p:ext uri="{BB962C8B-B14F-4D97-AF65-F5344CB8AC3E}">
        <p14:creationId xmlns:p14="http://schemas.microsoft.com/office/powerpoint/2010/main" val="34024780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432284-6DCC-4F7D-8E57-4E91911608D3}"/>
              </a:ext>
            </a:extLst>
          </p:cNvPr>
          <p:cNvSpPr>
            <a:spLocks noGrp="1"/>
          </p:cNvSpPr>
          <p:nvPr>
            <p:ph type="title"/>
          </p:nvPr>
        </p:nvSpPr>
        <p:spPr/>
        <p:txBody>
          <a:bodyPr>
            <a:normAutofit/>
          </a:bodyPr>
          <a:lstStyle/>
          <a:p>
            <a:r>
              <a:rPr lang="en-US" dirty="0"/>
              <a:t>Final Questions? </a:t>
            </a:r>
            <a:r>
              <a:rPr lang="en-US" sz="900" dirty="0">
                <a:solidFill>
                  <a:srgbClr val="448431"/>
                </a:solidFill>
              </a:rPr>
              <a:t>(Annex 8)</a:t>
            </a:r>
          </a:p>
        </p:txBody>
      </p:sp>
      <p:sp>
        <p:nvSpPr>
          <p:cNvPr id="2" name="Content Placeholder 1">
            <a:extLst>
              <a:ext uri="{FF2B5EF4-FFF2-40B4-BE49-F238E27FC236}">
                <a16:creationId xmlns:a16="http://schemas.microsoft.com/office/drawing/2014/main" id="{EC28C7A3-AAFC-4A71-9C41-D8A0BB5DDAA6}"/>
              </a:ext>
            </a:extLst>
          </p:cNvPr>
          <p:cNvSpPr>
            <a:spLocks noGrp="1"/>
          </p:cNvSpPr>
          <p:nvPr>
            <p:ph idx="1"/>
          </p:nvPr>
        </p:nvSpPr>
        <p:spPr/>
        <p:txBody>
          <a:bodyPr anchor="ctr"/>
          <a:lstStyle/>
          <a:p>
            <a:pPr algn="ctr"/>
            <a:r>
              <a:rPr lang="en-US" dirty="0"/>
              <a:t>Additional questions, comments, or concerns about nuclear emergencies?</a:t>
            </a:r>
          </a:p>
        </p:txBody>
      </p:sp>
      <p:sp>
        <p:nvSpPr>
          <p:cNvPr id="4" name="Text Placeholder 3">
            <a:extLst>
              <a:ext uri="{FF2B5EF4-FFF2-40B4-BE49-F238E27FC236}">
                <a16:creationId xmlns:a16="http://schemas.microsoft.com/office/drawing/2014/main" id="{40FD2D09-954E-4C28-A2EB-A2D1DE159363}"/>
              </a:ext>
            </a:extLst>
          </p:cNvPr>
          <p:cNvSpPr>
            <a:spLocks noGrp="1"/>
          </p:cNvSpPr>
          <p:nvPr>
            <p:ph type="body" sz="quarter" idx="10"/>
          </p:nvPr>
        </p:nvSpPr>
        <p:spPr/>
        <p:txBody>
          <a:bodyPr/>
          <a:lstStyle/>
          <a:p>
            <a:r>
              <a:rPr lang="en-US" dirty="0"/>
              <a:t>CERT Hazard Annex: Nuclear Emergencies</a:t>
            </a:r>
          </a:p>
        </p:txBody>
      </p:sp>
      <p:sp>
        <p:nvSpPr>
          <p:cNvPr id="5" name="Text Placeholder 4">
            <a:extLst>
              <a:ext uri="{FF2B5EF4-FFF2-40B4-BE49-F238E27FC236}">
                <a16:creationId xmlns:a16="http://schemas.microsoft.com/office/drawing/2014/main" id="{F85CB916-6A13-4CA7-B789-7A58634AC66E}"/>
              </a:ext>
            </a:extLst>
          </p:cNvPr>
          <p:cNvSpPr>
            <a:spLocks noGrp="1"/>
          </p:cNvSpPr>
          <p:nvPr>
            <p:ph type="body" sz="quarter" idx="11"/>
          </p:nvPr>
        </p:nvSpPr>
        <p:spPr/>
        <p:txBody>
          <a:bodyPr/>
          <a:lstStyle/>
          <a:p>
            <a:r>
              <a:rPr lang="en-US" dirty="0"/>
              <a:t>NE-15</a:t>
            </a:r>
          </a:p>
        </p:txBody>
      </p:sp>
    </p:spTree>
    <p:extLst>
      <p:ext uri="{BB962C8B-B14F-4D97-AF65-F5344CB8AC3E}">
        <p14:creationId xmlns:p14="http://schemas.microsoft.com/office/powerpoint/2010/main" val="21647759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88F3AD9-5928-7C46-A8AB-5020260E5446}"/>
              </a:ext>
            </a:extLst>
          </p:cNvPr>
          <p:cNvSpPr>
            <a:spLocks noGrp="1"/>
          </p:cNvSpPr>
          <p:nvPr>
            <p:ph type="title"/>
          </p:nvPr>
        </p:nvSpPr>
        <p:spPr>
          <a:xfrm>
            <a:off x="628650" y="2180636"/>
            <a:ext cx="78867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Thunderstorms</a:t>
            </a:r>
          </a:p>
        </p:txBody>
      </p:sp>
      <p:sp>
        <p:nvSpPr>
          <p:cNvPr id="3" name="Text Placeholder 2">
            <a:extLst>
              <a:ext uri="{FF2B5EF4-FFF2-40B4-BE49-F238E27FC236}">
                <a16:creationId xmlns:a16="http://schemas.microsoft.com/office/drawing/2014/main" id="{DA01769A-3940-4826-B9CD-FD653F8CA66C}"/>
              </a:ext>
            </a:extLst>
          </p:cNvPr>
          <p:cNvSpPr>
            <a:spLocks noGrp="1"/>
          </p:cNvSpPr>
          <p:nvPr>
            <p:ph type="body" sz="quarter" idx="11"/>
          </p:nvPr>
        </p:nvSpPr>
        <p:spPr>
          <a:xfrm>
            <a:off x="-31899" y="1668426"/>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r>
              <a:rPr lang="en-US" sz="500" dirty="0">
                <a:solidFill>
                  <a:srgbClr val="448431"/>
                </a:solidFill>
              </a:rPr>
              <a:t> 9</a:t>
            </a:r>
          </a:p>
        </p:txBody>
      </p:sp>
    </p:spTree>
    <p:extLst>
      <p:ext uri="{BB962C8B-B14F-4D97-AF65-F5344CB8AC3E}">
        <p14:creationId xmlns:p14="http://schemas.microsoft.com/office/powerpoint/2010/main" val="2137405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08C6A0-7CE3-47D0-AF94-BF9F236BEAF6}"/>
              </a:ext>
            </a:extLst>
          </p:cNvPr>
          <p:cNvSpPr>
            <a:spLocks noGrp="1"/>
          </p:cNvSpPr>
          <p:nvPr>
            <p:ph type="title"/>
          </p:nvPr>
        </p:nvSpPr>
        <p:spPr/>
        <p:txBody>
          <a:bodyPr/>
          <a:lstStyle/>
          <a:p>
            <a:r>
              <a:rPr lang="en-US" dirty="0"/>
              <a:t>Introduction </a:t>
            </a:r>
            <a:r>
              <a:rPr lang="en-US" dirty="0">
                <a:solidFill>
                  <a:srgbClr val="448431"/>
                </a:solidFill>
              </a:rPr>
              <a:t>(Annex 9)</a:t>
            </a:r>
          </a:p>
        </p:txBody>
      </p:sp>
      <p:sp>
        <p:nvSpPr>
          <p:cNvPr id="2" name="Content Placeholder 1">
            <a:extLst>
              <a:ext uri="{FF2B5EF4-FFF2-40B4-BE49-F238E27FC236}">
                <a16:creationId xmlns:a16="http://schemas.microsoft.com/office/drawing/2014/main" id="{DE3A386A-046B-44E5-A521-A6854497EF80}"/>
              </a:ext>
            </a:extLst>
          </p:cNvPr>
          <p:cNvSpPr>
            <a:spLocks noGrp="1"/>
          </p:cNvSpPr>
          <p:nvPr>
            <p:ph idx="1"/>
          </p:nvPr>
        </p:nvSpPr>
        <p:spPr/>
        <p:txBody>
          <a:bodyPr/>
          <a:lstStyle/>
          <a:p>
            <a:r>
              <a:rPr lang="en-US" dirty="0"/>
              <a:t>All thunderstorms include lightning strikes, which have accounted for roughly 30 deaths each year in the United States  </a:t>
            </a:r>
          </a:p>
          <a:p>
            <a:r>
              <a:rPr lang="en-US" dirty="0"/>
              <a:t>Many thunderstorms include heavy rains that cause flash flooding, the number one cause of death associated with thunderstorms  </a:t>
            </a:r>
          </a:p>
        </p:txBody>
      </p:sp>
      <p:sp>
        <p:nvSpPr>
          <p:cNvPr id="6" name="Content Placeholder 5">
            <a:extLst>
              <a:ext uri="{FF2B5EF4-FFF2-40B4-BE49-F238E27FC236}">
                <a16:creationId xmlns:a16="http://schemas.microsoft.com/office/drawing/2014/main" id="{0FFCD96D-1F68-4D2F-9DBA-DE3D5366999D}"/>
              </a:ext>
            </a:extLst>
          </p:cNvPr>
          <p:cNvSpPr>
            <a:spLocks noGrp="1"/>
          </p:cNvSpPr>
          <p:nvPr>
            <p:ph sz="quarter" idx="12"/>
          </p:nvPr>
        </p:nvSpPr>
        <p:spPr/>
        <p:txBody>
          <a:bodyPr/>
          <a:lstStyle/>
          <a:p>
            <a:r>
              <a:rPr lang="en-US" dirty="0"/>
              <a:t>PM TH-1</a:t>
            </a:r>
          </a:p>
        </p:txBody>
      </p:sp>
      <p:sp>
        <p:nvSpPr>
          <p:cNvPr id="4" name="Text Placeholder 3">
            <a:extLst>
              <a:ext uri="{FF2B5EF4-FFF2-40B4-BE49-F238E27FC236}">
                <a16:creationId xmlns:a16="http://schemas.microsoft.com/office/drawing/2014/main" id="{BDC11347-E764-4F92-9889-82F9DE5EA78A}"/>
              </a:ext>
            </a:extLst>
          </p:cNvPr>
          <p:cNvSpPr>
            <a:spLocks noGrp="1"/>
          </p:cNvSpPr>
          <p:nvPr>
            <p:ph type="body" sz="quarter" idx="10"/>
          </p:nvPr>
        </p:nvSpPr>
        <p:spPr/>
        <p:txBody>
          <a:bodyPr/>
          <a:lstStyle/>
          <a:p>
            <a:r>
              <a:rPr lang="en-US" dirty="0"/>
              <a:t>CERT Hazard Annex: Thunderstorms</a:t>
            </a:r>
          </a:p>
        </p:txBody>
      </p:sp>
      <p:sp>
        <p:nvSpPr>
          <p:cNvPr id="5" name="Text Placeholder 4">
            <a:extLst>
              <a:ext uri="{FF2B5EF4-FFF2-40B4-BE49-F238E27FC236}">
                <a16:creationId xmlns:a16="http://schemas.microsoft.com/office/drawing/2014/main" id="{424949A1-65A5-4D0A-A720-1BFCB0F032AC}"/>
              </a:ext>
            </a:extLst>
          </p:cNvPr>
          <p:cNvSpPr>
            <a:spLocks noGrp="1"/>
          </p:cNvSpPr>
          <p:nvPr>
            <p:ph type="body" sz="quarter" idx="11"/>
          </p:nvPr>
        </p:nvSpPr>
        <p:spPr/>
        <p:txBody>
          <a:bodyPr/>
          <a:lstStyle/>
          <a:p>
            <a:r>
              <a:rPr lang="en-US" dirty="0"/>
              <a:t>TH-1</a:t>
            </a:r>
          </a:p>
        </p:txBody>
      </p:sp>
    </p:spTree>
    <p:extLst>
      <p:ext uri="{BB962C8B-B14F-4D97-AF65-F5344CB8AC3E}">
        <p14:creationId xmlns:p14="http://schemas.microsoft.com/office/powerpoint/2010/main" val="31240351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08C6A0-7CE3-47D0-AF94-BF9F236BEAF6}"/>
              </a:ext>
            </a:extLst>
          </p:cNvPr>
          <p:cNvSpPr>
            <a:spLocks noGrp="1"/>
          </p:cNvSpPr>
          <p:nvPr>
            <p:ph type="title"/>
          </p:nvPr>
        </p:nvSpPr>
        <p:spPr/>
        <p:txBody>
          <a:bodyPr/>
          <a:lstStyle/>
          <a:p>
            <a:r>
              <a:rPr lang="en-US" dirty="0"/>
              <a:t>Introduction </a:t>
            </a:r>
            <a:r>
              <a:rPr lang="en-US" sz="1000" dirty="0">
                <a:solidFill>
                  <a:srgbClr val="448431"/>
                </a:solidFill>
              </a:rPr>
              <a:t>(Annex 9) (continued)</a:t>
            </a:r>
          </a:p>
        </p:txBody>
      </p:sp>
      <p:sp>
        <p:nvSpPr>
          <p:cNvPr id="2" name="Content Placeholder 1">
            <a:extLst>
              <a:ext uri="{FF2B5EF4-FFF2-40B4-BE49-F238E27FC236}">
                <a16:creationId xmlns:a16="http://schemas.microsoft.com/office/drawing/2014/main" id="{DE3A386A-046B-44E5-A521-A6854497EF80}"/>
              </a:ext>
            </a:extLst>
          </p:cNvPr>
          <p:cNvSpPr>
            <a:spLocks noGrp="1"/>
          </p:cNvSpPr>
          <p:nvPr>
            <p:ph idx="1"/>
          </p:nvPr>
        </p:nvSpPr>
        <p:spPr/>
        <p:txBody>
          <a:bodyPr/>
          <a:lstStyle/>
          <a:p>
            <a:r>
              <a:rPr lang="en-US" dirty="0"/>
              <a:t>Severe thunderstorms can spawn tornadoes, and they can also produce other hazards</a:t>
            </a:r>
          </a:p>
          <a:p>
            <a:pPr lvl="1"/>
            <a:r>
              <a:rPr lang="en-US" dirty="0"/>
              <a:t>Hurricane-force winds as high as 150 miles per hour, strong enough to flip cars, vans, and trucks, and seriously disrupt air travel  </a:t>
            </a:r>
          </a:p>
          <a:p>
            <a:pPr lvl="1"/>
            <a:r>
              <a:rPr lang="en-US" dirty="0"/>
              <a:t>Hail as large as softballs, which can destroy things like automobiles, roofs, crops, while posing threats to pets and livestock </a:t>
            </a:r>
          </a:p>
        </p:txBody>
      </p:sp>
      <p:sp>
        <p:nvSpPr>
          <p:cNvPr id="6" name="Content Placeholder 5">
            <a:extLst>
              <a:ext uri="{FF2B5EF4-FFF2-40B4-BE49-F238E27FC236}">
                <a16:creationId xmlns:a16="http://schemas.microsoft.com/office/drawing/2014/main" id="{0FFCD96D-1F68-4D2F-9DBA-DE3D5366999D}"/>
              </a:ext>
            </a:extLst>
          </p:cNvPr>
          <p:cNvSpPr>
            <a:spLocks noGrp="1"/>
          </p:cNvSpPr>
          <p:nvPr>
            <p:ph sz="quarter" idx="12"/>
          </p:nvPr>
        </p:nvSpPr>
        <p:spPr/>
        <p:txBody>
          <a:bodyPr/>
          <a:lstStyle/>
          <a:p>
            <a:r>
              <a:rPr lang="en-US" dirty="0"/>
              <a:t>PM TH-1</a:t>
            </a:r>
          </a:p>
        </p:txBody>
      </p:sp>
      <p:sp>
        <p:nvSpPr>
          <p:cNvPr id="4" name="Text Placeholder 3">
            <a:extLst>
              <a:ext uri="{FF2B5EF4-FFF2-40B4-BE49-F238E27FC236}">
                <a16:creationId xmlns:a16="http://schemas.microsoft.com/office/drawing/2014/main" id="{BDC11347-E764-4F92-9889-82F9DE5EA78A}"/>
              </a:ext>
            </a:extLst>
          </p:cNvPr>
          <p:cNvSpPr>
            <a:spLocks noGrp="1"/>
          </p:cNvSpPr>
          <p:nvPr>
            <p:ph type="body" sz="quarter" idx="10"/>
          </p:nvPr>
        </p:nvSpPr>
        <p:spPr/>
        <p:txBody>
          <a:bodyPr/>
          <a:lstStyle/>
          <a:p>
            <a:r>
              <a:rPr lang="en-US" dirty="0"/>
              <a:t>CERT Hazard Annex: Thunderstorms</a:t>
            </a:r>
          </a:p>
        </p:txBody>
      </p:sp>
      <p:sp>
        <p:nvSpPr>
          <p:cNvPr id="5" name="Text Placeholder 4">
            <a:extLst>
              <a:ext uri="{FF2B5EF4-FFF2-40B4-BE49-F238E27FC236}">
                <a16:creationId xmlns:a16="http://schemas.microsoft.com/office/drawing/2014/main" id="{424949A1-65A5-4D0A-A720-1BFCB0F032AC}"/>
              </a:ext>
            </a:extLst>
          </p:cNvPr>
          <p:cNvSpPr>
            <a:spLocks noGrp="1"/>
          </p:cNvSpPr>
          <p:nvPr>
            <p:ph type="body" sz="quarter" idx="11"/>
          </p:nvPr>
        </p:nvSpPr>
        <p:spPr/>
        <p:txBody>
          <a:bodyPr/>
          <a:lstStyle/>
          <a:p>
            <a:r>
              <a:rPr lang="en-US" dirty="0"/>
              <a:t>TH-2</a:t>
            </a:r>
          </a:p>
        </p:txBody>
      </p:sp>
    </p:spTree>
    <p:extLst>
      <p:ext uri="{BB962C8B-B14F-4D97-AF65-F5344CB8AC3E}">
        <p14:creationId xmlns:p14="http://schemas.microsoft.com/office/powerpoint/2010/main" val="13131223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80CA4-B5EE-44DF-A76E-E11974A40BDB}"/>
              </a:ext>
            </a:extLst>
          </p:cNvPr>
          <p:cNvSpPr>
            <a:spLocks noGrp="1"/>
          </p:cNvSpPr>
          <p:nvPr>
            <p:ph type="title"/>
          </p:nvPr>
        </p:nvSpPr>
        <p:spPr/>
        <p:txBody>
          <a:bodyPr/>
          <a:lstStyle/>
          <a:p>
            <a:r>
              <a:rPr lang="en-US" dirty="0"/>
              <a:t>Thunderstorm Impacts</a:t>
            </a:r>
          </a:p>
        </p:txBody>
      </p:sp>
      <p:sp>
        <p:nvSpPr>
          <p:cNvPr id="2" name="Content Placeholder 1">
            <a:extLst>
              <a:ext uri="{FF2B5EF4-FFF2-40B4-BE49-F238E27FC236}">
                <a16:creationId xmlns:a16="http://schemas.microsoft.com/office/drawing/2014/main" id="{CBEB39F0-94DB-4E7A-928F-FC7913CD8C5A}"/>
              </a:ext>
            </a:extLst>
          </p:cNvPr>
          <p:cNvSpPr>
            <a:spLocks noGrp="1"/>
          </p:cNvSpPr>
          <p:nvPr>
            <p:ph idx="1"/>
          </p:nvPr>
        </p:nvSpPr>
        <p:spPr/>
        <p:txBody>
          <a:bodyPr/>
          <a:lstStyle/>
          <a:p>
            <a:r>
              <a:rPr lang="en-US" dirty="0"/>
              <a:t>Fatalities </a:t>
            </a:r>
          </a:p>
          <a:p>
            <a:pPr lvl="1"/>
            <a:r>
              <a:rPr lang="en-US" dirty="0"/>
              <a:t>Typically caused by lightening strikes, flash flooding, high winds, and tornadoes </a:t>
            </a:r>
          </a:p>
          <a:p>
            <a:pPr lvl="1"/>
            <a:r>
              <a:rPr lang="en-US" dirty="0"/>
              <a:t>Responsible for an average of 30 deaths each year in the United States  </a:t>
            </a:r>
          </a:p>
          <a:p>
            <a:r>
              <a:rPr lang="en-US" dirty="0"/>
              <a:t>Disruptions</a:t>
            </a:r>
          </a:p>
          <a:p>
            <a:pPr lvl="1"/>
            <a:r>
              <a:rPr lang="en-US" dirty="0"/>
              <a:t>Interrupts transportation, power, and other services</a:t>
            </a:r>
          </a:p>
        </p:txBody>
      </p:sp>
      <p:sp>
        <p:nvSpPr>
          <p:cNvPr id="6" name="Content Placeholder 5">
            <a:extLst>
              <a:ext uri="{FF2B5EF4-FFF2-40B4-BE49-F238E27FC236}">
                <a16:creationId xmlns:a16="http://schemas.microsoft.com/office/drawing/2014/main" id="{F2E6E81F-D845-474E-A1BE-A6D9D03B1224}"/>
              </a:ext>
            </a:extLst>
          </p:cNvPr>
          <p:cNvSpPr>
            <a:spLocks noGrp="1"/>
          </p:cNvSpPr>
          <p:nvPr>
            <p:ph sz="quarter" idx="12"/>
          </p:nvPr>
        </p:nvSpPr>
        <p:spPr/>
        <p:txBody>
          <a:bodyPr/>
          <a:lstStyle/>
          <a:p>
            <a:r>
              <a:rPr lang="en-US" dirty="0"/>
              <a:t>PM TH-1</a:t>
            </a:r>
          </a:p>
        </p:txBody>
      </p:sp>
      <p:sp>
        <p:nvSpPr>
          <p:cNvPr id="4" name="Text Placeholder 3">
            <a:extLst>
              <a:ext uri="{FF2B5EF4-FFF2-40B4-BE49-F238E27FC236}">
                <a16:creationId xmlns:a16="http://schemas.microsoft.com/office/drawing/2014/main" id="{F7585E40-1741-4BDA-87C0-BDD9A5E1CCEA}"/>
              </a:ext>
            </a:extLst>
          </p:cNvPr>
          <p:cNvSpPr>
            <a:spLocks noGrp="1"/>
          </p:cNvSpPr>
          <p:nvPr>
            <p:ph type="body" sz="quarter" idx="10"/>
          </p:nvPr>
        </p:nvSpPr>
        <p:spPr/>
        <p:txBody>
          <a:bodyPr/>
          <a:lstStyle/>
          <a:p>
            <a:r>
              <a:rPr lang="en-US" dirty="0"/>
              <a:t>CERT Hazard Annex: Thunderstorms</a:t>
            </a:r>
          </a:p>
        </p:txBody>
      </p:sp>
      <p:sp>
        <p:nvSpPr>
          <p:cNvPr id="5" name="Text Placeholder 4">
            <a:extLst>
              <a:ext uri="{FF2B5EF4-FFF2-40B4-BE49-F238E27FC236}">
                <a16:creationId xmlns:a16="http://schemas.microsoft.com/office/drawing/2014/main" id="{1BC1136B-9CAC-4C45-BE41-051AEBBECA20}"/>
              </a:ext>
            </a:extLst>
          </p:cNvPr>
          <p:cNvSpPr>
            <a:spLocks noGrp="1"/>
          </p:cNvSpPr>
          <p:nvPr>
            <p:ph type="body" sz="quarter" idx="11"/>
          </p:nvPr>
        </p:nvSpPr>
        <p:spPr/>
        <p:txBody>
          <a:bodyPr/>
          <a:lstStyle/>
          <a:p>
            <a:r>
              <a:rPr lang="en-US" dirty="0"/>
              <a:t>TH-3</a:t>
            </a:r>
          </a:p>
        </p:txBody>
      </p:sp>
    </p:spTree>
    <p:extLst>
      <p:ext uri="{BB962C8B-B14F-4D97-AF65-F5344CB8AC3E}">
        <p14:creationId xmlns:p14="http://schemas.microsoft.com/office/powerpoint/2010/main" val="871778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29A31-D65D-4DC0-AE91-B5F7FFCAB920}"/>
              </a:ext>
            </a:extLst>
          </p:cNvPr>
          <p:cNvSpPr>
            <a:spLocks noGrp="1"/>
          </p:cNvSpPr>
          <p:nvPr>
            <p:ph type="title"/>
          </p:nvPr>
        </p:nvSpPr>
        <p:spPr/>
        <p:txBody>
          <a:bodyPr/>
          <a:lstStyle/>
          <a:p>
            <a:r>
              <a:rPr lang="en-US" dirty="0"/>
              <a:t>Watch vs Warning</a:t>
            </a:r>
          </a:p>
        </p:txBody>
      </p:sp>
      <p:sp>
        <p:nvSpPr>
          <p:cNvPr id="2" name="Content Placeholder 1">
            <a:extLst>
              <a:ext uri="{FF2B5EF4-FFF2-40B4-BE49-F238E27FC236}">
                <a16:creationId xmlns:a16="http://schemas.microsoft.com/office/drawing/2014/main" id="{6519C494-BAEB-4D07-AE11-ACD976004B60}"/>
              </a:ext>
            </a:extLst>
          </p:cNvPr>
          <p:cNvSpPr>
            <a:spLocks noGrp="1"/>
          </p:cNvSpPr>
          <p:nvPr>
            <p:ph idx="1"/>
          </p:nvPr>
        </p:nvSpPr>
        <p:spPr/>
        <p:txBody>
          <a:bodyPr/>
          <a:lstStyle/>
          <a:p>
            <a:r>
              <a:rPr lang="en-US" dirty="0"/>
              <a:t>A </a:t>
            </a:r>
            <a:r>
              <a:rPr lang="en-US" b="1" dirty="0"/>
              <a:t>watch</a:t>
            </a:r>
            <a:r>
              <a:rPr lang="en-US" dirty="0"/>
              <a:t> is issued when the atmosphere is favorable for the development of severe thunderstorms. Citizens should be alert for approaching storms </a:t>
            </a:r>
          </a:p>
          <a:p>
            <a:r>
              <a:rPr lang="en-US" dirty="0"/>
              <a:t>A </a:t>
            </a:r>
            <a:r>
              <a:rPr lang="en-US" b="1" dirty="0"/>
              <a:t>warning</a:t>
            </a:r>
            <a:r>
              <a:rPr lang="en-US" dirty="0"/>
              <a:t> is issued when severe weather has been reported by spotters or indicated by radar.  Warnings indicate imminent danger to life and property to those in the path of the storm</a:t>
            </a:r>
          </a:p>
        </p:txBody>
      </p:sp>
      <p:sp>
        <p:nvSpPr>
          <p:cNvPr id="6" name="Content Placeholder 5">
            <a:extLst>
              <a:ext uri="{FF2B5EF4-FFF2-40B4-BE49-F238E27FC236}">
                <a16:creationId xmlns:a16="http://schemas.microsoft.com/office/drawing/2014/main" id="{34927FC2-516F-408D-B4D8-E0659A69C916}"/>
              </a:ext>
            </a:extLst>
          </p:cNvPr>
          <p:cNvSpPr>
            <a:spLocks noGrp="1"/>
          </p:cNvSpPr>
          <p:nvPr>
            <p:ph sz="quarter" idx="12"/>
          </p:nvPr>
        </p:nvSpPr>
        <p:spPr/>
        <p:txBody>
          <a:bodyPr/>
          <a:lstStyle/>
          <a:p>
            <a:r>
              <a:rPr lang="en-US" dirty="0"/>
              <a:t>PM TH-2</a:t>
            </a:r>
          </a:p>
        </p:txBody>
      </p:sp>
      <p:sp>
        <p:nvSpPr>
          <p:cNvPr id="4" name="Text Placeholder 3">
            <a:extLst>
              <a:ext uri="{FF2B5EF4-FFF2-40B4-BE49-F238E27FC236}">
                <a16:creationId xmlns:a16="http://schemas.microsoft.com/office/drawing/2014/main" id="{D70F8901-4EB2-4ABC-9A1E-593AA20E7F41}"/>
              </a:ext>
            </a:extLst>
          </p:cNvPr>
          <p:cNvSpPr>
            <a:spLocks noGrp="1"/>
          </p:cNvSpPr>
          <p:nvPr>
            <p:ph type="body" sz="quarter" idx="10"/>
          </p:nvPr>
        </p:nvSpPr>
        <p:spPr/>
        <p:txBody>
          <a:bodyPr/>
          <a:lstStyle/>
          <a:p>
            <a:r>
              <a:rPr lang="en-US" dirty="0"/>
              <a:t>CERT Hazard Annex: Thunderstorms</a:t>
            </a:r>
          </a:p>
        </p:txBody>
      </p:sp>
      <p:sp>
        <p:nvSpPr>
          <p:cNvPr id="5" name="Text Placeholder 4">
            <a:extLst>
              <a:ext uri="{FF2B5EF4-FFF2-40B4-BE49-F238E27FC236}">
                <a16:creationId xmlns:a16="http://schemas.microsoft.com/office/drawing/2014/main" id="{A7A0415A-F7DF-4FDF-A809-DCF636A6BEA0}"/>
              </a:ext>
            </a:extLst>
          </p:cNvPr>
          <p:cNvSpPr>
            <a:spLocks noGrp="1"/>
          </p:cNvSpPr>
          <p:nvPr>
            <p:ph type="body" sz="quarter" idx="11"/>
          </p:nvPr>
        </p:nvSpPr>
        <p:spPr/>
        <p:txBody>
          <a:bodyPr/>
          <a:lstStyle/>
          <a:p>
            <a:r>
              <a:rPr lang="en-US" dirty="0"/>
              <a:t>TH-4</a:t>
            </a:r>
          </a:p>
        </p:txBody>
      </p:sp>
    </p:spTree>
    <p:extLst>
      <p:ext uri="{BB962C8B-B14F-4D97-AF65-F5344CB8AC3E}">
        <p14:creationId xmlns:p14="http://schemas.microsoft.com/office/powerpoint/2010/main" val="17667495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ED3B46-32B9-41CE-9A43-5A702D203843}"/>
              </a:ext>
            </a:extLst>
          </p:cNvPr>
          <p:cNvSpPr>
            <a:spLocks noGrp="1"/>
          </p:cNvSpPr>
          <p:nvPr>
            <p:ph type="title"/>
          </p:nvPr>
        </p:nvSpPr>
        <p:spPr/>
        <p:txBody>
          <a:bodyPr>
            <a:normAutofit fontScale="90000"/>
          </a:bodyPr>
          <a:lstStyle/>
          <a:p>
            <a:r>
              <a:rPr lang="en-US" dirty="0"/>
              <a:t>Thunderstorm Preparedness</a:t>
            </a:r>
          </a:p>
        </p:txBody>
      </p:sp>
      <p:sp>
        <p:nvSpPr>
          <p:cNvPr id="2" name="Content Placeholder 1">
            <a:extLst>
              <a:ext uri="{FF2B5EF4-FFF2-40B4-BE49-F238E27FC236}">
                <a16:creationId xmlns:a16="http://schemas.microsoft.com/office/drawing/2014/main" id="{FECB3C41-17F3-496C-8ADB-BD7378003F2C}"/>
              </a:ext>
            </a:extLst>
          </p:cNvPr>
          <p:cNvSpPr>
            <a:spLocks noGrp="1"/>
          </p:cNvSpPr>
          <p:nvPr>
            <p:ph idx="1"/>
          </p:nvPr>
        </p:nvSpPr>
        <p:spPr/>
        <p:txBody>
          <a:bodyPr/>
          <a:lstStyle/>
          <a:p>
            <a:r>
              <a:rPr lang="en-US" dirty="0"/>
              <a:t>Understand the risk </a:t>
            </a:r>
          </a:p>
          <a:p>
            <a:r>
              <a:rPr lang="en-US" dirty="0"/>
              <a:t>When thunderstorms are predicted, plan to be near sturdy shelter </a:t>
            </a:r>
          </a:p>
          <a:p>
            <a:r>
              <a:rPr lang="en-US" dirty="0"/>
              <a:t>Pay attention to warnings </a:t>
            </a:r>
          </a:p>
          <a:p>
            <a:r>
              <a:rPr lang="en-US" dirty="0"/>
              <a:t>When thunder roars, go indoors</a:t>
            </a:r>
          </a:p>
          <a:p>
            <a:r>
              <a:rPr lang="en-US" dirty="0"/>
              <a:t>Check for hazards in your yard </a:t>
            </a:r>
          </a:p>
          <a:p>
            <a:r>
              <a:rPr lang="en-US" dirty="0"/>
              <a:t>Bring outdoor furniture inside </a:t>
            </a:r>
          </a:p>
          <a:p>
            <a:r>
              <a:rPr lang="en-US" dirty="0"/>
              <a:t>Remove dead or overhanging limbs  </a:t>
            </a:r>
          </a:p>
          <a:p>
            <a:r>
              <a:rPr lang="en-US" dirty="0"/>
              <a:t>Consider purchasing surge protectors </a:t>
            </a:r>
          </a:p>
        </p:txBody>
      </p:sp>
      <p:sp>
        <p:nvSpPr>
          <p:cNvPr id="6" name="Content Placeholder 5">
            <a:extLst>
              <a:ext uri="{FF2B5EF4-FFF2-40B4-BE49-F238E27FC236}">
                <a16:creationId xmlns:a16="http://schemas.microsoft.com/office/drawing/2014/main" id="{F63428F0-6A16-42A6-81A4-4E1402F80303}"/>
              </a:ext>
            </a:extLst>
          </p:cNvPr>
          <p:cNvSpPr>
            <a:spLocks noGrp="1"/>
          </p:cNvSpPr>
          <p:nvPr>
            <p:ph sz="quarter" idx="12"/>
          </p:nvPr>
        </p:nvSpPr>
        <p:spPr/>
        <p:txBody>
          <a:bodyPr/>
          <a:lstStyle/>
          <a:p>
            <a:r>
              <a:rPr lang="en-US" dirty="0"/>
              <a:t>PM TH-2</a:t>
            </a:r>
          </a:p>
        </p:txBody>
      </p:sp>
      <p:sp>
        <p:nvSpPr>
          <p:cNvPr id="4" name="Text Placeholder 3">
            <a:extLst>
              <a:ext uri="{FF2B5EF4-FFF2-40B4-BE49-F238E27FC236}">
                <a16:creationId xmlns:a16="http://schemas.microsoft.com/office/drawing/2014/main" id="{ADDDE57D-D525-45B1-AD2A-79A862C38E55}"/>
              </a:ext>
            </a:extLst>
          </p:cNvPr>
          <p:cNvSpPr>
            <a:spLocks noGrp="1"/>
          </p:cNvSpPr>
          <p:nvPr>
            <p:ph type="body" sz="quarter" idx="10"/>
          </p:nvPr>
        </p:nvSpPr>
        <p:spPr/>
        <p:txBody>
          <a:bodyPr/>
          <a:lstStyle/>
          <a:p>
            <a:r>
              <a:rPr lang="en-US" dirty="0"/>
              <a:t>CERT Hazard Annex: Thunderstorms</a:t>
            </a:r>
          </a:p>
        </p:txBody>
      </p:sp>
      <p:sp>
        <p:nvSpPr>
          <p:cNvPr id="5" name="Text Placeholder 4">
            <a:extLst>
              <a:ext uri="{FF2B5EF4-FFF2-40B4-BE49-F238E27FC236}">
                <a16:creationId xmlns:a16="http://schemas.microsoft.com/office/drawing/2014/main" id="{66FB0B5F-C1CD-47C4-8DBE-8BF737E91102}"/>
              </a:ext>
            </a:extLst>
          </p:cNvPr>
          <p:cNvSpPr>
            <a:spLocks noGrp="1"/>
          </p:cNvSpPr>
          <p:nvPr>
            <p:ph type="body" sz="quarter" idx="11"/>
          </p:nvPr>
        </p:nvSpPr>
        <p:spPr/>
        <p:txBody>
          <a:bodyPr/>
          <a:lstStyle/>
          <a:p>
            <a:r>
              <a:rPr lang="en-US" dirty="0"/>
              <a:t>TH-5</a:t>
            </a:r>
          </a:p>
        </p:txBody>
      </p:sp>
    </p:spTree>
    <p:extLst>
      <p:ext uri="{BB962C8B-B14F-4D97-AF65-F5344CB8AC3E}">
        <p14:creationId xmlns:p14="http://schemas.microsoft.com/office/powerpoint/2010/main" val="7400221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011836-045B-4FD0-99B6-1D8E303186CC}"/>
              </a:ext>
            </a:extLst>
          </p:cNvPr>
          <p:cNvSpPr>
            <a:spLocks noGrp="1"/>
          </p:cNvSpPr>
          <p:nvPr>
            <p:ph type="title"/>
          </p:nvPr>
        </p:nvSpPr>
        <p:spPr/>
        <p:txBody>
          <a:bodyPr>
            <a:normAutofit fontScale="90000"/>
          </a:bodyPr>
          <a:lstStyle/>
          <a:p>
            <a:r>
              <a:rPr lang="en-US" dirty="0"/>
              <a:t>During a Thunderstorm</a:t>
            </a:r>
          </a:p>
        </p:txBody>
      </p:sp>
      <p:sp>
        <p:nvSpPr>
          <p:cNvPr id="2" name="Content Placeholder 1">
            <a:extLst>
              <a:ext uri="{FF2B5EF4-FFF2-40B4-BE49-F238E27FC236}">
                <a16:creationId xmlns:a16="http://schemas.microsoft.com/office/drawing/2014/main" id="{BBC65F1A-EEEA-4EDA-A9EC-8C2036021D85}"/>
              </a:ext>
            </a:extLst>
          </p:cNvPr>
          <p:cNvSpPr>
            <a:spLocks noGrp="1"/>
          </p:cNvSpPr>
          <p:nvPr>
            <p:ph idx="1"/>
          </p:nvPr>
        </p:nvSpPr>
        <p:spPr>
          <a:xfrm>
            <a:off x="315142" y="1521229"/>
            <a:ext cx="3040454" cy="4781145"/>
          </a:xfrm>
        </p:spPr>
        <p:txBody>
          <a:bodyPr/>
          <a:lstStyle/>
          <a:p>
            <a:r>
              <a:rPr lang="en-US" dirty="0"/>
              <a:t>There are three things to avoid</a:t>
            </a:r>
          </a:p>
          <a:p>
            <a:pPr lvl="1"/>
            <a:r>
              <a:rPr lang="en-US" dirty="0"/>
              <a:t>Being outdoors</a:t>
            </a:r>
          </a:p>
          <a:p>
            <a:pPr lvl="1"/>
            <a:r>
              <a:rPr lang="en-US" dirty="0"/>
              <a:t>Water sources</a:t>
            </a:r>
          </a:p>
          <a:p>
            <a:pPr lvl="1"/>
            <a:r>
              <a:rPr lang="en-US" dirty="0"/>
              <a:t>Telephones</a:t>
            </a:r>
          </a:p>
        </p:txBody>
      </p:sp>
      <p:pic>
        <p:nvPicPr>
          <p:cNvPr id="7" name="Picture 6" descr="Photo: Blue sky with large cloud mass showing an impending storm.">
            <a:extLst>
              <a:ext uri="{FF2B5EF4-FFF2-40B4-BE49-F238E27FC236}">
                <a16:creationId xmlns:a16="http://schemas.microsoft.com/office/drawing/2014/main" id="{32EC2FD9-5044-44AD-A88B-04A81BA9AEC5}"/>
              </a:ext>
            </a:extLst>
          </p:cNvPr>
          <p:cNvPicPr>
            <a:picLocks noChangeAspect="1"/>
          </p:cNvPicPr>
          <p:nvPr/>
        </p:nvPicPr>
        <p:blipFill>
          <a:blip r:embed="rId2"/>
          <a:stretch>
            <a:fillRect/>
          </a:stretch>
        </p:blipFill>
        <p:spPr>
          <a:xfrm>
            <a:off x="4364066" y="1952625"/>
            <a:ext cx="3838575" cy="2952750"/>
          </a:xfrm>
          <a:prstGeom prst="rect">
            <a:avLst/>
          </a:prstGeom>
        </p:spPr>
      </p:pic>
      <p:sp>
        <p:nvSpPr>
          <p:cNvPr id="6" name="Content Placeholder 5">
            <a:extLst>
              <a:ext uri="{FF2B5EF4-FFF2-40B4-BE49-F238E27FC236}">
                <a16:creationId xmlns:a16="http://schemas.microsoft.com/office/drawing/2014/main" id="{2BFE61E1-8E3F-455A-8D17-DBE5ED00054C}"/>
              </a:ext>
            </a:extLst>
          </p:cNvPr>
          <p:cNvSpPr>
            <a:spLocks noGrp="1"/>
          </p:cNvSpPr>
          <p:nvPr>
            <p:ph sz="quarter" idx="12"/>
          </p:nvPr>
        </p:nvSpPr>
        <p:spPr/>
        <p:txBody>
          <a:bodyPr/>
          <a:lstStyle/>
          <a:p>
            <a:r>
              <a:rPr lang="en-US" dirty="0"/>
              <a:t>PM TH-2</a:t>
            </a:r>
          </a:p>
        </p:txBody>
      </p:sp>
      <p:sp>
        <p:nvSpPr>
          <p:cNvPr id="4" name="Text Placeholder 3">
            <a:extLst>
              <a:ext uri="{FF2B5EF4-FFF2-40B4-BE49-F238E27FC236}">
                <a16:creationId xmlns:a16="http://schemas.microsoft.com/office/drawing/2014/main" id="{1D4EB6A7-94BD-4C96-BF85-95DB6F30C937}"/>
              </a:ext>
            </a:extLst>
          </p:cNvPr>
          <p:cNvSpPr>
            <a:spLocks noGrp="1"/>
          </p:cNvSpPr>
          <p:nvPr>
            <p:ph type="body" sz="quarter" idx="10"/>
          </p:nvPr>
        </p:nvSpPr>
        <p:spPr/>
        <p:txBody>
          <a:bodyPr/>
          <a:lstStyle/>
          <a:p>
            <a:r>
              <a:rPr lang="en-US" dirty="0"/>
              <a:t>CERT Hazard Annex: Thunderstorms</a:t>
            </a:r>
          </a:p>
        </p:txBody>
      </p:sp>
      <p:sp>
        <p:nvSpPr>
          <p:cNvPr id="5" name="Text Placeholder 4">
            <a:extLst>
              <a:ext uri="{FF2B5EF4-FFF2-40B4-BE49-F238E27FC236}">
                <a16:creationId xmlns:a16="http://schemas.microsoft.com/office/drawing/2014/main" id="{FB775BF9-D23F-4DBD-9099-78A33A3A647F}"/>
              </a:ext>
            </a:extLst>
          </p:cNvPr>
          <p:cNvSpPr>
            <a:spLocks noGrp="1"/>
          </p:cNvSpPr>
          <p:nvPr>
            <p:ph type="body" sz="quarter" idx="11"/>
          </p:nvPr>
        </p:nvSpPr>
        <p:spPr/>
        <p:txBody>
          <a:bodyPr/>
          <a:lstStyle/>
          <a:p>
            <a:r>
              <a:rPr lang="en-US" dirty="0"/>
              <a:t>TH-6</a:t>
            </a:r>
          </a:p>
        </p:txBody>
      </p:sp>
    </p:spTree>
    <p:extLst>
      <p:ext uri="{BB962C8B-B14F-4D97-AF65-F5344CB8AC3E}">
        <p14:creationId xmlns:p14="http://schemas.microsoft.com/office/powerpoint/2010/main" val="146255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74132-778B-4A1C-9E63-1F1B30835127}"/>
              </a:ext>
            </a:extLst>
          </p:cNvPr>
          <p:cNvSpPr>
            <a:spLocks noGrp="1"/>
          </p:cNvSpPr>
          <p:nvPr>
            <p:ph type="title"/>
          </p:nvPr>
        </p:nvSpPr>
        <p:spPr/>
        <p:txBody>
          <a:bodyPr/>
          <a:lstStyle/>
          <a:p>
            <a:r>
              <a:rPr lang="en-US" dirty="0"/>
              <a:t>After an Avalanche</a:t>
            </a:r>
            <a:r>
              <a:rPr lang="en-US" sz="1000" dirty="0"/>
              <a:t> </a:t>
            </a:r>
            <a:r>
              <a:rPr lang="en-US" sz="1000" dirty="0">
                <a:solidFill>
                  <a:srgbClr val="448431"/>
                </a:solidFill>
              </a:rPr>
              <a:t>(continued)</a:t>
            </a:r>
            <a:endParaRPr lang="en-US" dirty="0">
              <a:solidFill>
                <a:srgbClr val="448431"/>
              </a:solidFill>
            </a:endParaRPr>
          </a:p>
        </p:txBody>
      </p:sp>
      <p:sp>
        <p:nvSpPr>
          <p:cNvPr id="2" name="Content Placeholder 1">
            <a:extLst>
              <a:ext uri="{FF2B5EF4-FFF2-40B4-BE49-F238E27FC236}">
                <a16:creationId xmlns:a16="http://schemas.microsoft.com/office/drawing/2014/main" id="{74710ED5-9619-4159-AB52-42A3E7BF5F52}"/>
              </a:ext>
            </a:extLst>
          </p:cNvPr>
          <p:cNvSpPr>
            <a:spLocks noGrp="1"/>
          </p:cNvSpPr>
          <p:nvPr>
            <p:ph idx="1"/>
          </p:nvPr>
        </p:nvSpPr>
        <p:spPr/>
        <p:txBody>
          <a:bodyPr/>
          <a:lstStyle/>
          <a:p>
            <a:r>
              <a:rPr lang="en-US" dirty="0"/>
              <a:t>Stay away from avalanche area as there may be danger of additional slides </a:t>
            </a:r>
          </a:p>
          <a:p>
            <a:r>
              <a:rPr lang="en-US" dirty="0"/>
              <a:t>If a building has been hit by an avalanche, check for signs of structural damage and consider having it assessed by a professional</a:t>
            </a:r>
          </a:p>
        </p:txBody>
      </p:sp>
      <p:sp>
        <p:nvSpPr>
          <p:cNvPr id="6" name="Content Placeholder 5">
            <a:extLst>
              <a:ext uri="{FF2B5EF4-FFF2-40B4-BE49-F238E27FC236}">
                <a16:creationId xmlns:a16="http://schemas.microsoft.com/office/drawing/2014/main" id="{FBB02740-4B95-49FF-A1B1-F4BF98C3F4C1}"/>
              </a:ext>
            </a:extLst>
          </p:cNvPr>
          <p:cNvSpPr>
            <a:spLocks noGrp="1"/>
          </p:cNvSpPr>
          <p:nvPr>
            <p:ph sz="quarter" idx="12"/>
          </p:nvPr>
        </p:nvSpPr>
        <p:spPr/>
        <p:txBody>
          <a:bodyPr/>
          <a:lstStyle/>
          <a:p>
            <a:r>
              <a:rPr lang="en-US" dirty="0"/>
              <a:t>PM AV-4</a:t>
            </a:r>
          </a:p>
        </p:txBody>
      </p:sp>
      <p:sp>
        <p:nvSpPr>
          <p:cNvPr id="4" name="Text Placeholder 3">
            <a:extLst>
              <a:ext uri="{FF2B5EF4-FFF2-40B4-BE49-F238E27FC236}">
                <a16:creationId xmlns:a16="http://schemas.microsoft.com/office/drawing/2014/main" id="{53D36620-B8C6-4F3E-8C46-A7EF9BE50328}"/>
              </a:ext>
            </a:extLst>
          </p:cNvPr>
          <p:cNvSpPr>
            <a:spLocks noGrp="1"/>
          </p:cNvSpPr>
          <p:nvPr>
            <p:ph type="body" sz="quarter" idx="10"/>
          </p:nvPr>
        </p:nvSpPr>
        <p:spPr/>
        <p:txBody>
          <a:bodyPr/>
          <a:lstStyle/>
          <a:p>
            <a:r>
              <a:rPr lang="en-US" dirty="0"/>
              <a:t>CERT Hazard Annex: Avalanche</a:t>
            </a:r>
          </a:p>
        </p:txBody>
      </p:sp>
      <p:sp>
        <p:nvSpPr>
          <p:cNvPr id="5" name="Text Placeholder 4">
            <a:extLst>
              <a:ext uri="{FF2B5EF4-FFF2-40B4-BE49-F238E27FC236}">
                <a16:creationId xmlns:a16="http://schemas.microsoft.com/office/drawing/2014/main" id="{723838B3-57A0-4193-A7E0-D629DB25EB87}"/>
              </a:ext>
            </a:extLst>
          </p:cNvPr>
          <p:cNvSpPr>
            <a:spLocks noGrp="1"/>
          </p:cNvSpPr>
          <p:nvPr>
            <p:ph type="body" sz="quarter" idx="11"/>
          </p:nvPr>
        </p:nvSpPr>
        <p:spPr/>
        <p:txBody>
          <a:bodyPr/>
          <a:lstStyle/>
          <a:p>
            <a:r>
              <a:rPr lang="en-US" dirty="0"/>
              <a:t>AV-14</a:t>
            </a:r>
          </a:p>
        </p:txBody>
      </p:sp>
    </p:spTree>
    <p:extLst>
      <p:ext uri="{BB962C8B-B14F-4D97-AF65-F5344CB8AC3E}">
        <p14:creationId xmlns:p14="http://schemas.microsoft.com/office/powerpoint/2010/main" val="393380675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33A42E-3138-4A39-9F29-6BBD1A4199BD}"/>
              </a:ext>
            </a:extLst>
          </p:cNvPr>
          <p:cNvSpPr>
            <a:spLocks noGrp="1"/>
          </p:cNvSpPr>
          <p:nvPr>
            <p:ph type="title"/>
          </p:nvPr>
        </p:nvSpPr>
        <p:spPr/>
        <p:txBody>
          <a:bodyPr/>
          <a:lstStyle/>
          <a:p>
            <a:r>
              <a:rPr lang="en-US" dirty="0"/>
              <a:t>If You Are Outdoors</a:t>
            </a:r>
          </a:p>
        </p:txBody>
      </p:sp>
      <p:sp>
        <p:nvSpPr>
          <p:cNvPr id="2" name="Content Placeholder 1">
            <a:extLst>
              <a:ext uri="{FF2B5EF4-FFF2-40B4-BE49-F238E27FC236}">
                <a16:creationId xmlns:a16="http://schemas.microsoft.com/office/drawing/2014/main" id="{1CEB0B2D-A3F3-48EC-B5B0-020A310CFE86}"/>
              </a:ext>
            </a:extLst>
          </p:cNvPr>
          <p:cNvSpPr>
            <a:spLocks noGrp="1"/>
          </p:cNvSpPr>
          <p:nvPr>
            <p:ph idx="1"/>
          </p:nvPr>
        </p:nvSpPr>
        <p:spPr/>
        <p:txBody>
          <a:bodyPr/>
          <a:lstStyle/>
          <a:p>
            <a:r>
              <a:rPr lang="en-US" dirty="0"/>
              <a:t>Get away from water sources </a:t>
            </a:r>
          </a:p>
          <a:p>
            <a:r>
              <a:rPr lang="en-US" dirty="0"/>
              <a:t>Seek sturdy shelter in a substantial building  </a:t>
            </a:r>
          </a:p>
          <a:p>
            <a:r>
              <a:rPr lang="en-US" dirty="0"/>
              <a:t>If necessary, take shelter in a car with a metal top and sides </a:t>
            </a:r>
          </a:p>
          <a:p>
            <a:r>
              <a:rPr lang="en-US" dirty="0"/>
              <a:t>If you are driving, avoid flooded roadways and stop driving if it is hailing </a:t>
            </a:r>
          </a:p>
        </p:txBody>
      </p:sp>
      <p:sp>
        <p:nvSpPr>
          <p:cNvPr id="6" name="Content Placeholder 5">
            <a:extLst>
              <a:ext uri="{FF2B5EF4-FFF2-40B4-BE49-F238E27FC236}">
                <a16:creationId xmlns:a16="http://schemas.microsoft.com/office/drawing/2014/main" id="{833ACF6D-11D2-405C-AE4B-812ECE7F3736}"/>
              </a:ext>
            </a:extLst>
          </p:cNvPr>
          <p:cNvSpPr>
            <a:spLocks noGrp="1"/>
          </p:cNvSpPr>
          <p:nvPr>
            <p:ph sz="quarter" idx="12"/>
          </p:nvPr>
        </p:nvSpPr>
        <p:spPr/>
        <p:txBody>
          <a:bodyPr/>
          <a:lstStyle/>
          <a:p>
            <a:r>
              <a:rPr lang="en-US" dirty="0"/>
              <a:t>PM TH-3</a:t>
            </a:r>
          </a:p>
        </p:txBody>
      </p:sp>
      <p:sp>
        <p:nvSpPr>
          <p:cNvPr id="4" name="Text Placeholder 3">
            <a:extLst>
              <a:ext uri="{FF2B5EF4-FFF2-40B4-BE49-F238E27FC236}">
                <a16:creationId xmlns:a16="http://schemas.microsoft.com/office/drawing/2014/main" id="{3132A7C3-1084-46D9-975E-277478504CE8}"/>
              </a:ext>
            </a:extLst>
          </p:cNvPr>
          <p:cNvSpPr>
            <a:spLocks noGrp="1"/>
          </p:cNvSpPr>
          <p:nvPr>
            <p:ph type="body" sz="quarter" idx="10"/>
          </p:nvPr>
        </p:nvSpPr>
        <p:spPr/>
        <p:txBody>
          <a:bodyPr/>
          <a:lstStyle/>
          <a:p>
            <a:r>
              <a:rPr lang="en-US" dirty="0"/>
              <a:t>CERT Hazard Annex: Thunderstorms</a:t>
            </a:r>
          </a:p>
        </p:txBody>
      </p:sp>
      <p:sp>
        <p:nvSpPr>
          <p:cNvPr id="5" name="Text Placeholder 4">
            <a:extLst>
              <a:ext uri="{FF2B5EF4-FFF2-40B4-BE49-F238E27FC236}">
                <a16:creationId xmlns:a16="http://schemas.microsoft.com/office/drawing/2014/main" id="{B58275E3-CBC0-4EC7-BC0F-1662C8B163BD}"/>
              </a:ext>
            </a:extLst>
          </p:cNvPr>
          <p:cNvSpPr>
            <a:spLocks noGrp="1"/>
          </p:cNvSpPr>
          <p:nvPr>
            <p:ph type="body" sz="quarter" idx="11"/>
          </p:nvPr>
        </p:nvSpPr>
        <p:spPr/>
        <p:txBody>
          <a:bodyPr/>
          <a:lstStyle/>
          <a:p>
            <a:r>
              <a:rPr lang="en-US" dirty="0"/>
              <a:t>TH-7</a:t>
            </a:r>
          </a:p>
        </p:txBody>
      </p:sp>
    </p:spTree>
    <p:extLst>
      <p:ext uri="{BB962C8B-B14F-4D97-AF65-F5344CB8AC3E}">
        <p14:creationId xmlns:p14="http://schemas.microsoft.com/office/powerpoint/2010/main" val="9863604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51A8-4B6C-48A4-81C4-A7CC569C6FDF}"/>
              </a:ext>
            </a:extLst>
          </p:cNvPr>
          <p:cNvSpPr>
            <a:spLocks noGrp="1"/>
          </p:cNvSpPr>
          <p:nvPr>
            <p:ph type="title"/>
          </p:nvPr>
        </p:nvSpPr>
        <p:spPr/>
        <p:txBody>
          <a:bodyPr/>
          <a:lstStyle/>
          <a:p>
            <a:r>
              <a:rPr lang="en-US" dirty="0"/>
              <a:t>After a Thunderstorm</a:t>
            </a:r>
          </a:p>
        </p:txBody>
      </p:sp>
      <p:sp>
        <p:nvSpPr>
          <p:cNvPr id="2" name="Content Placeholder 1">
            <a:extLst>
              <a:ext uri="{FF2B5EF4-FFF2-40B4-BE49-F238E27FC236}">
                <a16:creationId xmlns:a16="http://schemas.microsoft.com/office/drawing/2014/main" id="{D67F5ABB-D165-4610-9355-920900E2B6B7}"/>
              </a:ext>
            </a:extLst>
          </p:cNvPr>
          <p:cNvSpPr>
            <a:spLocks noGrp="1"/>
          </p:cNvSpPr>
          <p:nvPr>
            <p:ph idx="1"/>
          </p:nvPr>
        </p:nvSpPr>
        <p:spPr/>
        <p:txBody>
          <a:bodyPr/>
          <a:lstStyle/>
          <a:p>
            <a:r>
              <a:rPr lang="en-US" dirty="0"/>
              <a:t>Listen to EAS for updated information  </a:t>
            </a:r>
          </a:p>
          <a:p>
            <a:r>
              <a:rPr lang="en-US" dirty="0"/>
              <a:t>Avoid storm-damaged areas </a:t>
            </a:r>
          </a:p>
          <a:p>
            <a:r>
              <a:rPr lang="en-US" dirty="0"/>
              <a:t>Watch for fallen power lines and trees, and report them immediately</a:t>
            </a:r>
          </a:p>
        </p:txBody>
      </p:sp>
      <p:sp>
        <p:nvSpPr>
          <p:cNvPr id="6" name="Content Placeholder 5">
            <a:extLst>
              <a:ext uri="{FF2B5EF4-FFF2-40B4-BE49-F238E27FC236}">
                <a16:creationId xmlns:a16="http://schemas.microsoft.com/office/drawing/2014/main" id="{79F8B095-CBF4-478D-9781-8B65A7469D16}"/>
              </a:ext>
            </a:extLst>
          </p:cNvPr>
          <p:cNvSpPr>
            <a:spLocks noGrp="1"/>
          </p:cNvSpPr>
          <p:nvPr>
            <p:ph sz="quarter" idx="12"/>
          </p:nvPr>
        </p:nvSpPr>
        <p:spPr/>
        <p:txBody>
          <a:bodyPr/>
          <a:lstStyle/>
          <a:p>
            <a:r>
              <a:rPr lang="en-US" dirty="0"/>
              <a:t>PM TH-3</a:t>
            </a:r>
          </a:p>
        </p:txBody>
      </p:sp>
      <p:sp>
        <p:nvSpPr>
          <p:cNvPr id="4" name="Text Placeholder 3">
            <a:extLst>
              <a:ext uri="{FF2B5EF4-FFF2-40B4-BE49-F238E27FC236}">
                <a16:creationId xmlns:a16="http://schemas.microsoft.com/office/drawing/2014/main" id="{B4B7908A-F069-4545-B7D8-3EC6BCC7FD83}"/>
              </a:ext>
            </a:extLst>
          </p:cNvPr>
          <p:cNvSpPr>
            <a:spLocks noGrp="1"/>
          </p:cNvSpPr>
          <p:nvPr>
            <p:ph type="body" sz="quarter" idx="10"/>
          </p:nvPr>
        </p:nvSpPr>
        <p:spPr/>
        <p:txBody>
          <a:bodyPr/>
          <a:lstStyle/>
          <a:p>
            <a:r>
              <a:rPr lang="en-US" dirty="0"/>
              <a:t>CERT Hazard Annex: Thunderstorms</a:t>
            </a:r>
          </a:p>
        </p:txBody>
      </p:sp>
      <p:sp>
        <p:nvSpPr>
          <p:cNvPr id="5" name="Text Placeholder 4">
            <a:extLst>
              <a:ext uri="{FF2B5EF4-FFF2-40B4-BE49-F238E27FC236}">
                <a16:creationId xmlns:a16="http://schemas.microsoft.com/office/drawing/2014/main" id="{DC2CA8E2-3A11-47CC-8199-296D7867B42A}"/>
              </a:ext>
            </a:extLst>
          </p:cNvPr>
          <p:cNvSpPr>
            <a:spLocks noGrp="1"/>
          </p:cNvSpPr>
          <p:nvPr>
            <p:ph type="body" sz="quarter" idx="11"/>
          </p:nvPr>
        </p:nvSpPr>
        <p:spPr/>
        <p:txBody>
          <a:bodyPr/>
          <a:lstStyle/>
          <a:p>
            <a:r>
              <a:rPr lang="en-US" dirty="0"/>
              <a:t>TH-8</a:t>
            </a:r>
          </a:p>
        </p:txBody>
      </p:sp>
    </p:spTree>
    <p:extLst>
      <p:ext uri="{BB962C8B-B14F-4D97-AF65-F5344CB8AC3E}">
        <p14:creationId xmlns:p14="http://schemas.microsoft.com/office/powerpoint/2010/main" val="5201038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AFCD87-807F-4B7D-A00D-8C1492FA817B}"/>
              </a:ext>
            </a:extLst>
          </p:cNvPr>
          <p:cNvSpPr>
            <a:spLocks noGrp="1"/>
          </p:cNvSpPr>
          <p:nvPr>
            <p:ph type="title"/>
          </p:nvPr>
        </p:nvSpPr>
        <p:spPr/>
        <p:txBody>
          <a:bodyPr>
            <a:normAutofit/>
          </a:bodyPr>
          <a:lstStyle/>
          <a:p>
            <a:r>
              <a:rPr lang="en-US" dirty="0"/>
              <a:t>Final Questions? </a:t>
            </a:r>
            <a:r>
              <a:rPr lang="en-US" sz="1000" dirty="0">
                <a:solidFill>
                  <a:srgbClr val="448431"/>
                </a:solidFill>
              </a:rPr>
              <a:t>(Annex 9)</a:t>
            </a:r>
          </a:p>
        </p:txBody>
      </p:sp>
      <p:sp>
        <p:nvSpPr>
          <p:cNvPr id="2" name="Content Placeholder 1">
            <a:extLst>
              <a:ext uri="{FF2B5EF4-FFF2-40B4-BE49-F238E27FC236}">
                <a16:creationId xmlns:a16="http://schemas.microsoft.com/office/drawing/2014/main" id="{A4A47A10-0646-49CF-B562-AA7BAD6B2046}"/>
              </a:ext>
            </a:extLst>
          </p:cNvPr>
          <p:cNvSpPr>
            <a:spLocks noGrp="1"/>
          </p:cNvSpPr>
          <p:nvPr>
            <p:ph idx="1"/>
          </p:nvPr>
        </p:nvSpPr>
        <p:spPr/>
        <p:txBody>
          <a:bodyPr anchor="ctr"/>
          <a:lstStyle/>
          <a:p>
            <a:pPr algn="ctr"/>
            <a:r>
              <a:rPr lang="en-US" dirty="0"/>
              <a:t>Additional questions, comments, or concerns about severe thunderstorms?</a:t>
            </a:r>
          </a:p>
        </p:txBody>
      </p:sp>
      <p:sp>
        <p:nvSpPr>
          <p:cNvPr id="11" name="Text Placeholder 10">
            <a:extLst>
              <a:ext uri="{FF2B5EF4-FFF2-40B4-BE49-F238E27FC236}">
                <a16:creationId xmlns:a16="http://schemas.microsoft.com/office/drawing/2014/main" id="{1D8EAFEC-881B-475A-B1C5-269E7A222868}"/>
              </a:ext>
            </a:extLst>
          </p:cNvPr>
          <p:cNvSpPr>
            <a:spLocks noGrp="1"/>
          </p:cNvSpPr>
          <p:nvPr>
            <p:ph type="body" sz="quarter" idx="11"/>
          </p:nvPr>
        </p:nvSpPr>
        <p:spPr/>
        <p:txBody>
          <a:bodyPr/>
          <a:lstStyle/>
          <a:p>
            <a:r>
              <a:rPr lang="en-US" dirty="0"/>
              <a:t>TH-9</a:t>
            </a:r>
          </a:p>
        </p:txBody>
      </p:sp>
      <p:sp>
        <p:nvSpPr>
          <p:cNvPr id="10" name="Text Placeholder 9">
            <a:extLst>
              <a:ext uri="{FF2B5EF4-FFF2-40B4-BE49-F238E27FC236}">
                <a16:creationId xmlns:a16="http://schemas.microsoft.com/office/drawing/2014/main" id="{6EAD9FBF-5F59-41A6-9720-81493F4FE53D}"/>
              </a:ext>
            </a:extLst>
          </p:cNvPr>
          <p:cNvSpPr>
            <a:spLocks noGrp="1"/>
          </p:cNvSpPr>
          <p:nvPr>
            <p:ph type="body" sz="quarter" idx="10"/>
          </p:nvPr>
        </p:nvSpPr>
        <p:spPr/>
        <p:txBody>
          <a:bodyPr/>
          <a:lstStyle/>
          <a:p>
            <a:r>
              <a:rPr lang="en-US" dirty="0"/>
              <a:t>CERT Hazard Annex: Thunderstorms</a:t>
            </a:r>
          </a:p>
        </p:txBody>
      </p:sp>
    </p:spTree>
    <p:extLst>
      <p:ext uri="{BB962C8B-B14F-4D97-AF65-F5344CB8AC3E}">
        <p14:creationId xmlns:p14="http://schemas.microsoft.com/office/powerpoint/2010/main" val="10596828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3224B7-794E-D54A-B34F-8236205C43E2}"/>
              </a:ext>
            </a:extLst>
          </p:cNvPr>
          <p:cNvSpPr>
            <a:spLocks noGrp="1"/>
          </p:cNvSpPr>
          <p:nvPr>
            <p:ph type="title"/>
          </p:nvPr>
        </p:nvSpPr>
        <p:spPr>
          <a:xfrm>
            <a:off x="628650" y="2177689"/>
            <a:ext cx="78867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Tornado</a:t>
            </a:r>
          </a:p>
        </p:txBody>
      </p:sp>
      <p:sp>
        <p:nvSpPr>
          <p:cNvPr id="3" name="Text Placeholder 2">
            <a:extLst>
              <a:ext uri="{FF2B5EF4-FFF2-40B4-BE49-F238E27FC236}">
                <a16:creationId xmlns:a16="http://schemas.microsoft.com/office/drawing/2014/main" id="{735603DB-BFA3-4285-8ECA-15B96BB903BE}"/>
              </a:ext>
            </a:extLst>
          </p:cNvPr>
          <p:cNvSpPr>
            <a:spLocks noGrp="1"/>
          </p:cNvSpPr>
          <p:nvPr>
            <p:ph type="body" sz="quarter" idx="11"/>
          </p:nvPr>
        </p:nvSpPr>
        <p:spPr>
          <a:xfrm>
            <a:off x="-42532" y="1700323"/>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r>
              <a:rPr lang="en-US" sz="500" dirty="0">
                <a:solidFill>
                  <a:srgbClr val="448431"/>
                </a:solidFill>
              </a:rPr>
              <a:t> 10</a:t>
            </a:r>
          </a:p>
        </p:txBody>
      </p:sp>
    </p:spTree>
    <p:extLst>
      <p:ext uri="{BB962C8B-B14F-4D97-AF65-F5344CB8AC3E}">
        <p14:creationId xmlns:p14="http://schemas.microsoft.com/office/powerpoint/2010/main" val="3224888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955B3-C0EE-413E-8E9E-F49B8DD03EBD}"/>
              </a:ext>
            </a:extLst>
          </p:cNvPr>
          <p:cNvSpPr>
            <a:spLocks noGrp="1"/>
          </p:cNvSpPr>
          <p:nvPr>
            <p:ph type="title"/>
          </p:nvPr>
        </p:nvSpPr>
        <p:spPr/>
        <p:txBody>
          <a:bodyPr>
            <a:normAutofit/>
          </a:bodyPr>
          <a:lstStyle/>
          <a:p>
            <a:r>
              <a:rPr lang="en-US" dirty="0"/>
              <a:t>Introduction </a:t>
            </a:r>
            <a:r>
              <a:rPr lang="en-US" sz="2200" dirty="0">
                <a:solidFill>
                  <a:srgbClr val="448431"/>
                </a:solidFill>
              </a:rPr>
              <a:t>(Annex 10)</a:t>
            </a:r>
          </a:p>
        </p:txBody>
      </p:sp>
      <p:sp>
        <p:nvSpPr>
          <p:cNvPr id="2" name="Content Placeholder 1">
            <a:extLst>
              <a:ext uri="{FF2B5EF4-FFF2-40B4-BE49-F238E27FC236}">
                <a16:creationId xmlns:a16="http://schemas.microsoft.com/office/drawing/2014/main" id="{0D203DD3-D52F-4726-A6C6-6E30E6BEBE4E}"/>
              </a:ext>
            </a:extLst>
          </p:cNvPr>
          <p:cNvSpPr>
            <a:spLocks noGrp="1"/>
          </p:cNvSpPr>
          <p:nvPr>
            <p:ph idx="1"/>
          </p:nvPr>
        </p:nvSpPr>
        <p:spPr/>
        <p:txBody>
          <a:bodyPr vert="horz" lIns="91440" tIns="45720" rIns="91440" bIns="45720" rtlCol="0" anchor="t">
            <a:normAutofit/>
          </a:bodyPr>
          <a:lstStyle/>
          <a:p>
            <a:pPr marL="227965" indent="-227965"/>
            <a:r>
              <a:rPr lang="en-US" dirty="0"/>
              <a:t>Tornadoes occur in every state, and there are approximately 1,200 reported every year in the United States  </a:t>
            </a:r>
          </a:p>
          <a:p>
            <a:pPr marL="227965" indent="-227965"/>
            <a:r>
              <a:rPr lang="en-US" dirty="0">
                <a:latin typeface="Arial"/>
                <a:cs typeface="Arial"/>
              </a:rPr>
              <a:t>Tornadoes kill an average of 34 people in the United States every year </a:t>
            </a:r>
            <a:endParaRPr lang="en-US" dirty="0"/>
          </a:p>
          <a:p>
            <a:pPr marL="227965" indent="-227965"/>
            <a:r>
              <a:rPr lang="en-US" dirty="0"/>
              <a:t>During a tornado, people face risks from extremely high winds—between 65 and well over 200 mph— and risk being struck by flying and falling objects  </a:t>
            </a:r>
          </a:p>
          <a:p>
            <a:pPr marL="227965" indent="-227965"/>
            <a:r>
              <a:rPr lang="en-US" dirty="0"/>
              <a:t>After a tornado, the wreckage left behind poses additional injury and psychological risks </a:t>
            </a:r>
          </a:p>
        </p:txBody>
      </p:sp>
      <p:sp>
        <p:nvSpPr>
          <p:cNvPr id="6" name="Content Placeholder 5">
            <a:extLst>
              <a:ext uri="{FF2B5EF4-FFF2-40B4-BE49-F238E27FC236}">
                <a16:creationId xmlns:a16="http://schemas.microsoft.com/office/drawing/2014/main" id="{1BB7E9BD-AC1C-454E-BD9D-E0E1DE041DE0}"/>
              </a:ext>
            </a:extLst>
          </p:cNvPr>
          <p:cNvSpPr>
            <a:spLocks noGrp="1"/>
          </p:cNvSpPr>
          <p:nvPr>
            <p:ph sz="quarter" idx="12"/>
          </p:nvPr>
        </p:nvSpPr>
        <p:spPr/>
        <p:txBody>
          <a:bodyPr/>
          <a:lstStyle/>
          <a:p>
            <a:r>
              <a:rPr lang="en-US" dirty="0"/>
              <a:t>PM TO-1</a:t>
            </a:r>
          </a:p>
        </p:txBody>
      </p:sp>
      <p:sp>
        <p:nvSpPr>
          <p:cNvPr id="4" name="Text Placeholder 3">
            <a:extLst>
              <a:ext uri="{FF2B5EF4-FFF2-40B4-BE49-F238E27FC236}">
                <a16:creationId xmlns:a16="http://schemas.microsoft.com/office/drawing/2014/main" id="{9D32AAA0-0147-42AF-874B-E9EEA0CE0B97}"/>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F52DD908-1D6D-42D9-BBCD-C83089A746D1}"/>
              </a:ext>
            </a:extLst>
          </p:cNvPr>
          <p:cNvSpPr>
            <a:spLocks noGrp="1"/>
          </p:cNvSpPr>
          <p:nvPr>
            <p:ph type="body" sz="quarter" idx="11"/>
          </p:nvPr>
        </p:nvSpPr>
        <p:spPr/>
        <p:txBody>
          <a:bodyPr/>
          <a:lstStyle/>
          <a:p>
            <a:r>
              <a:rPr lang="en-US" dirty="0"/>
              <a:t>TO-1</a:t>
            </a:r>
          </a:p>
        </p:txBody>
      </p:sp>
    </p:spTree>
    <p:extLst>
      <p:ext uri="{BB962C8B-B14F-4D97-AF65-F5344CB8AC3E}">
        <p14:creationId xmlns:p14="http://schemas.microsoft.com/office/powerpoint/2010/main" val="375806370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6D73EB-72D5-4ED6-A825-E984C39B642B}"/>
              </a:ext>
            </a:extLst>
          </p:cNvPr>
          <p:cNvSpPr>
            <a:spLocks noGrp="1"/>
          </p:cNvSpPr>
          <p:nvPr>
            <p:ph type="title"/>
          </p:nvPr>
        </p:nvSpPr>
        <p:spPr/>
        <p:txBody>
          <a:bodyPr/>
          <a:lstStyle/>
          <a:p>
            <a:r>
              <a:rPr lang="en-US" dirty="0"/>
              <a:t>Tornado Impacts</a:t>
            </a:r>
          </a:p>
        </p:txBody>
      </p:sp>
      <p:sp>
        <p:nvSpPr>
          <p:cNvPr id="2" name="Content Placeholder 1">
            <a:extLst>
              <a:ext uri="{FF2B5EF4-FFF2-40B4-BE49-F238E27FC236}">
                <a16:creationId xmlns:a16="http://schemas.microsoft.com/office/drawing/2014/main" id="{59BAFAAF-85EF-45B0-82D8-9046D7704CDF}"/>
              </a:ext>
            </a:extLst>
          </p:cNvPr>
          <p:cNvSpPr>
            <a:spLocks noGrp="1"/>
          </p:cNvSpPr>
          <p:nvPr>
            <p:ph idx="1"/>
          </p:nvPr>
        </p:nvSpPr>
        <p:spPr/>
        <p:txBody>
          <a:bodyPr/>
          <a:lstStyle/>
          <a:p>
            <a:r>
              <a:rPr lang="en-US" dirty="0"/>
              <a:t>Fatalities</a:t>
            </a:r>
          </a:p>
          <a:p>
            <a:pPr lvl="1"/>
            <a:r>
              <a:rPr lang="en-US" dirty="0"/>
              <a:t>Responsible for an average of 35 deaths every year in the United States </a:t>
            </a:r>
          </a:p>
          <a:p>
            <a:r>
              <a:rPr lang="en-US" dirty="0"/>
              <a:t>Disruptions </a:t>
            </a:r>
          </a:p>
          <a:p>
            <a:pPr lvl="1"/>
            <a:r>
              <a:rPr lang="en-US" dirty="0"/>
              <a:t>Damages to infrastructure such as transportation, power, and other utility services</a:t>
            </a:r>
          </a:p>
        </p:txBody>
      </p:sp>
      <p:sp>
        <p:nvSpPr>
          <p:cNvPr id="6" name="Content Placeholder 5">
            <a:extLst>
              <a:ext uri="{FF2B5EF4-FFF2-40B4-BE49-F238E27FC236}">
                <a16:creationId xmlns:a16="http://schemas.microsoft.com/office/drawing/2014/main" id="{90E971F8-76F4-459F-91A6-1C25F1D5B8E1}"/>
              </a:ext>
            </a:extLst>
          </p:cNvPr>
          <p:cNvSpPr>
            <a:spLocks noGrp="1"/>
          </p:cNvSpPr>
          <p:nvPr>
            <p:ph sz="quarter" idx="12"/>
          </p:nvPr>
        </p:nvSpPr>
        <p:spPr/>
        <p:txBody>
          <a:bodyPr/>
          <a:lstStyle/>
          <a:p>
            <a:r>
              <a:rPr lang="en-US" dirty="0"/>
              <a:t>PM TO-1</a:t>
            </a:r>
          </a:p>
        </p:txBody>
      </p:sp>
      <p:sp>
        <p:nvSpPr>
          <p:cNvPr id="4" name="Text Placeholder 3">
            <a:extLst>
              <a:ext uri="{FF2B5EF4-FFF2-40B4-BE49-F238E27FC236}">
                <a16:creationId xmlns:a16="http://schemas.microsoft.com/office/drawing/2014/main" id="{F46853F8-19BA-4BF4-8672-7E3C929CC6CE}"/>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127D5357-F79B-42EF-A65C-ECD5251EE760}"/>
              </a:ext>
            </a:extLst>
          </p:cNvPr>
          <p:cNvSpPr>
            <a:spLocks noGrp="1"/>
          </p:cNvSpPr>
          <p:nvPr>
            <p:ph type="body" sz="quarter" idx="11"/>
          </p:nvPr>
        </p:nvSpPr>
        <p:spPr/>
        <p:txBody>
          <a:bodyPr/>
          <a:lstStyle/>
          <a:p>
            <a:r>
              <a:rPr lang="en-US" dirty="0"/>
              <a:t>TO-2</a:t>
            </a:r>
          </a:p>
        </p:txBody>
      </p:sp>
    </p:spTree>
    <p:extLst>
      <p:ext uri="{BB962C8B-B14F-4D97-AF65-F5344CB8AC3E}">
        <p14:creationId xmlns:p14="http://schemas.microsoft.com/office/powerpoint/2010/main" val="25810030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F28281-1693-4237-96C6-1DC10DCF04E4}"/>
              </a:ext>
            </a:extLst>
          </p:cNvPr>
          <p:cNvSpPr>
            <a:spLocks noGrp="1"/>
          </p:cNvSpPr>
          <p:nvPr>
            <p:ph type="title"/>
          </p:nvPr>
        </p:nvSpPr>
        <p:spPr/>
        <p:txBody>
          <a:bodyPr/>
          <a:lstStyle/>
          <a:p>
            <a:r>
              <a:rPr lang="en-US" dirty="0"/>
              <a:t>Tornado Risks</a:t>
            </a:r>
          </a:p>
        </p:txBody>
      </p:sp>
      <p:sp>
        <p:nvSpPr>
          <p:cNvPr id="2" name="Content Placeholder 1">
            <a:extLst>
              <a:ext uri="{FF2B5EF4-FFF2-40B4-BE49-F238E27FC236}">
                <a16:creationId xmlns:a16="http://schemas.microsoft.com/office/drawing/2014/main" id="{B3FFEC88-B8F4-452E-8D7A-7B6745C4AF6A}"/>
              </a:ext>
            </a:extLst>
          </p:cNvPr>
          <p:cNvSpPr>
            <a:spLocks noGrp="1"/>
          </p:cNvSpPr>
          <p:nvPr>
            <p:ph idx="1"/>
          </p:nvPr>
        </p:nvSpPr>
        <p:spPr>
          <a:xfrm>
            <a:off x="315142" y="1521229"/>
            <a:ext cx="4438996" cy="4781145"/>
          </a:xfrm>
        </p:spPr>
        <p:txBody>
          <a:bodyPr/>
          <a:lstStyle/>
          <a:p>
            <a:r>
              <a:rPr lang="en-US" dirty="0"/>
              <a:t>Tornados can cause severe damage to the affected area</a:t>
            </a:r>
          </a:p>
          <a:p>
            <a:pPr lvl="1"/>
            <a:r>
              <a:rPr lang="en-US" dirty="0"/>
              <a:t>Rip trees apart </a:t>
            </a:r>
          </a:p>
          <a:p>
            <a:pPr lvl="1"/>
            <a:r>
              <a:rPr lang="en-US" dirty="0"/>
              <a:t>Destroy buildings </a:t>
            </a:r>
          </a:p>
          <a:p>
            <a:pPr lvl="1"/>
            <a:r>
              <a:rPr lang="en-US" dirty="0"/>
              <a:t>Uproot structures and objects </a:t>
            </a:r>
          </a:p>
          <a:p>
            <a:pPr lvl="1"/>
            <a:r>
              <a:rPr lang="en-US" dirty="0"/>
              <a:t>Turn debris and glass into deadly projectiles  </a:t>
            </a:r>
          </a:p>
          <a:p>
            <a:pPr lvl="1"/>
            <a:r>
              <a:rPr lang="en-US" dirty="0"/>
              <a:t>Overturn cars and mobile homes </a:t>
            </a:r>
          </a:p>
        </p:txBody>
      </p:sp>
      <p:pic>
        <p:nvPicPr>
          <p:cNvPr id="7" name="Picture 6" descr="Photo of severe damage of a residential home.">
            <a:extLst>
              <a:ext uri="{FF2B5EF4-FFF2-40B4-BE49-F238E27FC236}">
                <a16:creationId xmlns:a16="http://schemas.microsoft.com/office/drawing/2014/main" id="{C289BDBC-31FB-443B-8A3B-4937F9255D4E}"/>
              </a:ext>
            </a:extLst>
          </p:cNvPr>
          <p:cNvPicPr>
            <a:picLocks noChangeAspect="1"/>
          </p:cNvPicPr>
          <p:nvPr/>
        </p:nvPicPr>
        <p:blipFill>
          <a:blip r:embed="rId2"/>
          <a:stretch>
            <a:fillRect/>
          </a:stretch>
        </p:blipFill>
        <p:spPr>
          <a:xfrm>
            <a:off x="4874006" y="2418995"/>
            <a:ext cx="3457575" cy="2886075"/>
          </a:xfrm>
          <a:prstGeom prst="rect">
            <a:avLst/>
          </a:prstGeom>
        </p:spPr>
      </p:pic>
      <p:sp>
        <p:nvSpPr>
          <p:cNvPr id="4" name="Text Placeholder 3">
            <a:extLst>
              <a:ext uri="{FF2B5EF4-FFF2-40B4-BE49-F238E27FC236}">
                <a16:creationId xmlns:a16="http://schemas.microsoft.com/office/drawing/2014/main" id="{7D595094-BF46-432E-97D4-65E685D34BA0}"/>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E37E905C-EF7C-4B9D-83F3-E6C2F0DFF965}"/>
              </a:ext>
            </a:extLst>
          </p:cNvPr>
          <p:cNvSpPr>
            <a:spLocks noGrp="1"/>
          </p:cNvSpPr>
          <p:nvPr>
            <p:ph type="body" sz="quarter" idx="11"/>
          </p:nvPr>
        </p:nvSpPr>
        <p:spPr/>
        <p:txBody>
          <a:bodyPr/>
          <a:lstStyle/>
          <a:p>
            <a:r>
              <a:rPr lang="en-US" dirty="0"/>
              <a:t>TO-3</a:t>
            </a:r>
          </a:p>
        </p:txBody>
      </p:sp>
      <p:sp>
        <p:nvSpPr>
          <p:cNvPr id="6" name="Content Placeholder 5">
            <a:extLst>
              <a:ext uri="{FF2B5EF4-FFF2-40B4-BE49-F238E27FC236}">
                <a16:creationId xmlns:a16="http://schemas.microsoft.com/office/drawing/2014/main" id="{44DAA556-AACA-457C-9FE7-87C2CBDC7D64}"/>
              </a:ext>
            </a:extLst>
          </p:cNvPr>
          <p:cNvSpPr>
            <a:spLocks noGrp="1"/>
          </p:cNvSpPr>
          <p:nvPr>
            <p:ph sz="quarter" idx="12"/>
          </p:nvPr>
        </p:nvSpPr>
        <p:spPr/>
        <p:txBody>
          <a:bodyPr/>
          <a:lstStyle/>
          <a:p>
            <a:r>
              <a:rPr lang="en-US" dirty="0"/>
              <a:t>PM TO-1</a:t>
            </a:r>
          </a:p>
        </p:txBody>
      </p:sp>
    </p:spTree>
    <p:extLst>
      <p:ext uri="{BB962C8B-B14F-4D97-AF65-F5344CB8AC3E}">
        <p14:creationId xmlns:p14="http://schemas.microsoft.com/office/powerpoint/2010/main" val="11216901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8278D-A025-4EE5-B697-E7B061ACCCC6}"/>
              </a:ext>
            </a:extLst>
          </p:cNvPr>
          <p:cNvSpPr>
            <a:spLocks noGrp="1"/>
          </p:cNvSpPr>
          <p:nvPr>
            <p:ph type="title"/>
          </p:nvPr>
        </p:nvSpPr>
        <p:spPr/>
        <p:txBody>
          <a:bodyPr/>
          <a:lstStyle/>
          <a:p>
            <a:r>
              <a:rPr lang="en-US" dirty="0"/>
              <a:t>Tornado Facts</a:t>
            </a:r>
          </a:p>
        </p:txBody>
      </p:sp>
      <p:sp>
        <p:nvSpPr>
          <p:cNvPr id="2" name="Content Placeholder 1">
            <a:extLst>
              <a:ext uri="{FF2B5EF4-FFF2-40B4-BE49-F238E27FC236}">
                <a16:creationId xmlns:a16="http://schemas.microsoft.com/office/drawing/2014/main" id="{C89D0590-F8A1-493F-BE3F-C249D4C8CBC2}"/>
              </a:ext>
            </a:extLst>
          </p:cNvPr>
          <p:cNvSpPr>
            <a:spLocks noGrp="1"/>
          </p:cNvSpPr>
          <p:nvPr>
            <p:ph idx="1"/>
          </p:nvPr>
        </p:nvSpPr>
        <p:spPr/>
        <p:txBody>
          <a:bodyPr/>
          <a:lstStyle/>
          <a:p>
            <a:r>
              <a:rPr lang="en-US" dirty="0"/>
              <a:t>Occur in every state, but most common in the Midwest and parts of the Southeast  </a:t>
            </a:r>
          </a:p>
          <a:p>
            <a:r>
              <a:rPr lang="en-US" dirty="0"/>
              <a:t>Tornado season is spring and summer, but tornadoes can occur any time of year </a:t>
            </a:r>
          </a:p>
          <a:p>
            <a:r>
              <a:rPr lang="en-US" dirty="0"/>
              <a:t>Can occur any time of day but most likely to occur between 4:00 p.m. to 9:00 p.m. </a:t>
            </a:r>
          </a:p>
          <a:p>
            <a:r>
              <a:rPr lang="en-US" dirty="0"/>
              <a:t>Tornadoes generate hundreds of millions of dollars in damages annually </a:t>
            </a:r>
          </a:p>
        </p:txBody>
      </p:sp>
      <p:sp>
        <p:nvSpPr>
          <p:cNvPr id="6" name="Content Placeholder 5">
            <a:extLst>
              <a:ext uri="{FF2B5EF4-FFF2-40B4-BE49-F238E27FC236}">
                <a16:creationId xmlns:a16="http://schemas.microsoft.com/office/drawing/2014/main" id="{9F2933EE-8D89-49C5-BB72-170D0142B063}"/>
              </a:ext>
            </a:extLst>
          </p:cNvPr>
          <p:cNvSpPr>
            <a:spLocks noGrp="1"/>
          </p:cNvSpPr>
          <p:nvPr>
            <p:ph sz="quarter" idx="12"/>
          </p:nvPr>
        </p:nvSpPr>
        <p:spPr/>
        <p:txBody>
          <a:bodyPr/>
          <a:lstStyle/>
          <a:p>
            <a:r>
              <a:rPr lang="en-US" dirty="0"/>
              <a:t>PM TO-1</a:t>
            </a:r>
          </a:p>
        </p:txBody>
      </p:sp>
      <p:sp>
        <p:nvSpPr>
          <p:cNvPr id="4" name="Text Placeholder 3">
            <a:extLst>
              <a:ext uri="{FF2B5EF4-FFF2-40B4-BE49-F238E27FC236}">
                <a16:creationId xmlns:a16="http://schemas.microsoft.com/office/drawing/2014/main" id="{9D1A3906-E4A2-476F-A982-F356AD5C3C82}"/>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56849C1D-B686-4B19-8EDE-BBB7431CD7C9}"/>
              </a:ext>
            </a:extLst>
          </p:cNvPr>
          <p:cNvSpPr>
            <a:spLocks noGrp="1"/>
          </p:cNvSpPr>
          <p:nvPr>
            <p:ph type="body" sz="quarter" idx="11"/>
          </p:nvPr>
        </p:nvSpPr>
        <p:spPr/>
        <p:txBody>
          <a:bodyPr/>
          <a:lstStyle/>
          <a:p>
            <a:r>
              <a:rPr lang="en-US" dirty="0"/>
              <a:t>TO-4</a:t>
            </a:r>
          </a:p>
        </p:txBody>
      </p:sp>
    </p:spTree>
    <p:extLst>
      <p:ext uri="{BB962C8B-B14F-4D97-AF65-F5344CB8AC3E}">
        <p14:creationId xmlns:p14="http://schemas.microsoft.com/office/powerpoint/2010/main" val="30346429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A57FB-4E04-4DB4-BAEE-B3FECA8DC7E2}"/>
              </a:ext>
            </a:extLst>
          </p:cNvPr>
          <p:cNvSpPr>
            <a:spLocks noGrp="1"/>
          </p:cNvSpPr>
          <p:nvPr>
            <p:ph type="title"/>
          </p:nvPr>
        </p:nvSpPr>
        <p:spPr/>
        <p:txBody>
          <a:bodyPr>
            <a:normAutofit fontScale="90000"/>
          </a:bodyPr>
          <a:lstStyle/>
          <a:p>
            <a:r>
              <a:rPr lang="en-US" dirty="0"/>
              <a:t>Enhanced Fujita Damage Scale</a:t>
            </a:r>
          </a:p>
        </p:txBody>
      </p:sp>
      <p:sp>
        <p:nvSpPr>
          <p:cNvPr id="2" name="Content Placeholder 1">
            <a:extLst>
              <a:ext uri="{FF2B5EF4-FFF2-40B4-BE49-F238E27FC236}">
                <a16:creationId xmlns:a16="http://schemas.microsoft.com/office/drawing/2014/main" id="{B53F1653-6CF8-48EE-8869-B81B79368188}"/>
              </a:ext>
            </a:extLst>
          </p:cNvPr>
          <p:cNvSpPr>
            <a:spLocks noGrp="1"/>
          </p:cNvSpPr>
          <p:nvPr>
            <p:ph idx="1"/>
          </p:nvPr>
        </p:nvSpPr>
        <p:spPr/>
        <p:txBody>
          <a:bodyPr/>
          <a:lstStyle/>
          <a:p>
            <a:r>
              <a:rPr lang="en-US" dirty="0"/>
              <a:t>Used by officials to measure tornado strength </a:t>
            </a:r>
          </a:p>
          <a:p>
            <a:r>
              <a:rPr lang="en-US" dirty="0"/>
              <a:t>Six levels</a:t>
            </a:r>
          </a:p>
          <a:p>
            <a:pPr lvl="1"/>
            <a:r>
              <a:rPr lang="en-US" dirty="0"/>
              <a:t>EF0: 65-85 mph</a:t>
            </a:r>
          </a:p>
          <a:p>
            <a:pPr lvl="1"/>
            <a:r>
              <a:rPr lang="en-US" dirty="0"/>
              <a:t>EF1: 86-110 mph</a:t>
            </a:r>
          </a:p>
          <a:p>
            <a:pPr lvl="1"/>
            <a:r>
              <a:rPr lang="en-US" dirty="0"/>
              <a:t>EF2: 111-135 mph</a:t>
            </a:r>
          </a:p>
          <a:p>
            <a:pPr lvl="1"/>
            <a:r>
              <a:rPr lang="en-US" dirty="0"/>
              <a:t>EF3: 136-165 mph</a:t>
            </a:r>
          </a:p>
          <a:p>
            <a:pPr lvl="1"/>
            <a:r>
              <a:rPr lang="en-US" dirty="0"/>
              <a:t>EF4: 166-200 mph </a:t>
            </a:r>
          </a:p>
          <a:p>
            <a:pPr lvl="1"/>
            <a:r>
              <a:rPr lang="en-US" dirty="0"/>
              <a:t>EF5: Over 200 mph</a:t>
            </a:r>
          </a:p>
        </p:txBody>
      </p:sp>
      <p:sp>
        <p:nvSpPr>
          <p:cNvPr id="6" name="Content Placeholder 5">
            <a:extLst>
              <a:ext uri="{FF2B5EF4-FFF2-40B4-BE49-F238E27FC236}">
                <a16:creationId xmlns:a16="http://schemas.microsoft.com/office/drawing/2014/main" id="{77288271-3190-4575-AD8F-E9AAA2477CCD}"/>
              </a:ext>
            </a:extLst>
          </p:cNvPr>
          <p:cNvSpPr>
            <a:spLocks noGrp="1"/>
          </p:cNvSpPr>
          <p:nvPr>
            <p:ph sz="quarter" idx="12"/>
          </p:nvPr>
        </p:nvSpPr>
        <p:spPr/>
        <p:txBody>
          <a:bodyPr/>
          <a:lstStyle/>
          <a:p>
            <a:r>
              <a:rPr lang="en-US" dirty="0"/>
              <a:t>PM TO-1</a:t>
            </a:r>
          </a:p>
        </p:txBody>
      </p:sp>
      <p:sp>
        <p:nvSpPr>
          <p:cNvPr id="4" name="Text Placeholder 3">
            <a:extLst>
              <a:ext uri="{FF2B5EF4-FFF2-40B4-BE49-F238E27FC236}">
                <a16:creationId xmlns:a16="http://schemas.microsoft.com/office/drawing/2014/main" id="{8C2F4460-C28A-4D41-9831-683A6A162A59}"/>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D4B4E23C-5724-48FD-9079-ACFC8A421E20}"/>
              </a:ext>
            </a:extLst>
          </p:cNvPr>
          <p:cNvSpPr>
            <a:spLocks noGrp="1"/>
          </p:cNvSpPr>
          <p:nvPr>
            <p:ph type="body" sz="quarter" idx="11"/>
          </p:nvPr>
        </p:nvSpPr>
        <p:spPr/>
        <p:txBody>
          <a:bodyPr/>
          <a:lstStyle/>
          <a:p>
            <a:r>
              <a:rPr lang="en-US" dirty="0"/>
              <a:t>TO-5</a:t>
            </a:r>
          </a:p>
        </p:txBody>
      </p:sp>
    </p:spTree>
    <p:extLst>
      <p:ext uri="{BB962C8B-B14F-4D97-AF65-F5344CB8AC3E}">
        <p14:creationId xmlns:p14="http://schemas.microsoft.com/office/powerpoint/2010/main" val="15042143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4670A1-E6E4-4EDA-9B66-E02D83F4B3D1}"/>
              </a:ext>
            </a:extLst>
          </p:cNvPr>
          <p:cNvSpPr>
            <a:spLocks noGrp="1"/>
          </p:cNvSpPr>
          <p:nvPr>
            <p:ph idx="1"/>
          </p:nvPr>
        </p:nvSpPr>
        <p:spPr/>
        <p:txBody>
          <a:bodyPr/>
          <a:lstStyle/>
          <a:p>
            <a:r>
              <a:rPr lang="en-US" dirty="0"/>
              <a:t>Know the risk for tornadoes in your area </a:t>
            </a:r>
          </a:p>
          <a:p>
            <a:r>
              <a:rPr lang="en-US" dirty="0"/>
              <a:t>Identify potential shelter areas</a:t>
            </a:r>
          </a:p>
          <a:p>
            <a:pPr lvl="1"/>
            <a:r>
              <a:rPr lang="en-US" dirty="0"/>
              <a:t>Manufactured structures (i.e. , mobile homes) are completely unsafe </a:t>
            </a:r>
          </a:p>
          <a:p>
            <a:r>
              <a:rPr lang="en-US" dirty="0"/>
              <a:t>Learn the warning system that your community uses  </a:t>
            </a:r>
          </a:p>
          <a:p>
            <a:r>
              <a:rPr lang="en-US" dirty="0"/>
              <a:t>Conduct family tornado drills</a:t>
            </a:r>
          </a:p>
        </p:txBody>
      </p:sp>
      <p:sp>
        <p:nvSpPr>
          <p:cNvPr id="3" name="Title 2">
            <a:extLst>
              <a:ext uri="{FF2B5EF4-FFF2-40B4-BE49-F238E27FC236}">
                <a16:creationId xmlns:a16="http://schemas.microsoft.com/office/drawing/2014/main" id="{55565E54-F482-41AC-8ED9-FB92CE1690AA}"/>
              </a:ext>
            </a:extLst>
          </p:cNvPr>
          <p:cNvSpPr>
            <a:spLocks noGrp="1"/>
          </p:cNvSpPr>
          <p:nvPr>
            <p:ph type="title"/>
          </p:nvPr>
        </p:nvSpPr>
        <p:spPr/>
        <p:txBody>
          <a:bodyPr/>
          <a:lstStyle/>
          <a:p>
            <a:r>
              <a:rPr lang="en-US" dirty="0"/>
              <a:t>Tornado Preparedness</a:t>
            </a:r>
          </a:p>
        </p:txBody>
      </p:sp>
      <p:sp>
        <p:nvSpPr>
          <p:cNvPr id="4" name="Text Placeholder 3">
            <a:extLst>
              <a:ext uri="{FF2B5EF4-FFF2-40B4-BE49-F238E27FC236}">
                <a16:creationId xmlns:a16="http://schemas.microsoft.com/office/drawing/2014/main" id="{C0F68BB6-4DC4-43A3-824E-7044D0924A1A}"/>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6495AC82-5E28-4A0B-A3B3-6A340F9C736B}"/>
              </a:ext>
            </a:extLst>
          </p:cNvPr>
          <p:cNvSpPr>
            <a:spLocks noGrp="1"/>
          </p:cNvSpPr>
          <p:nvPr>
            <p:ph type="body" sz="quarter" idx="11"/>
          </p:nvPr>
        </p:nvSpPr>
        <p:spPr/>
        <p:txBody>
          <a:bodyPr/>
          <a:lstStyle/>
          <a:p>
            <a:r>
              <a:rPr lang="en-US" dirty="0"/>
              <a:t>TO-6</a:t>
            </a:r>
          </a:p>
        </p:txBody>
      </p:sp>
      <p:sp>
        <p:nvSpPr>
          <p:cNvPr id="6" name="Content Placeholder 5">
            <a:extLst>
              <a:ext uri="{FF2B5EF4-FFF2-40B4-BE49-F238E27FC236}">
                <a16:creationId xmlns:a16="http://schemas.microsoft.com/office/drawing/2014/main" id="{F7269E95-85BE-48BF-882C-D83E67685FEE}"/>
              </a:ext>
            </a:extLst>
          </p:cNvPr>
          <p:cNvSpPr>
            <a:spLocks noGrp="1"/>
          </p:cNvSpPr>
          <p:nvPr>
            <p:ph sz="quarter" idx="12"/>
          </p:nvPr>
        </p:nvSpPr>
        <p:spPr/>
        <p:txBody>
          <a:bodyPr/>
          <a:lstStyle/>
          <a:p>
            <a:r>
              <a:rPr lang="en-US" dirty="0"/>
              <a:t>PM TO-2</a:t>
            </a:r>
          </a:p>
        </p:txBody>
      </p:sp>
    </p:spTree>
    <p:extLst>
      <p:ext uri="{BB962C8B-B14F-4D97-AF65-F5344CB8AC3E}">
        <p14:creationId xmlns:p14="http://schemas.microsoft.com/office/powerpoint/2010/main" val="246951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52286-332F-4CED-A46D-9E320B2C1BDE}"/>
              </a:ext>
            </a:extLst>
          </p:cNvPr>
          <p:cNvSpPr>
            <a:spLocks noGrp="1"/>
          </p:cNvSpPr>
          <p:nvPr>
            <p:ph type="title"/>
          </p:nvPr>
        </p:nvSpPr>
        <p:spPr/>
        <p:txBody>
          <a:bodyPr>
            <a:normAutofit/>
          </a:bodyPr>
          <a:lstStyle/>
          <a:p>
            <a:r>
              <a:rPr lang="en-US" dirty="0"/>
              <a:t>Final Questions? </a:t>
            </a:r>
            <a:r>
              <a:rPr lang="en-US" sz="600" dirty="0">
                <a:solidFill>
                  <a:srgbClr val="448431"/>
                </a:solidFill>
              </a:rPr>
              <a:t>(Annex 1)</a:t>
            </a:r>
          </a:p>
        </p:txBody>
      </p:sp>
      <p:sp>
        <p:nvSpPr>
          <p:cNvPr id="2" name="Content Placeholder 1">
            <a:extLst>
              <a:ext uri="{FF2B5EF4-FFF2-40B4-BE49-F238E27FC236}">
                <a16:creationId xmlns:a16="http://schemas.microsoft.com/office/drawing/2014/main" id="{E6E19F8E-0383-4F10-83F2-94278E03F113}"/>
              </a:ext>
            </a:extLst>
          </p:cNvPr>
          <p:cNvSpPr>
            <a:spLocks noGrp="1"/>
          </p:cNvSpPr>
          <p:nvPr>
            <p:ph idx="1"/>
          </p:nvPr>
        </p:nvSpPr>
        <p:spPr/>
        <p:txBody>
          <a:bodyPr anchor="ctr"/>
          <a:lstStyle/>
          <a:p>
            <a:pPr algn="ctr"/>
            <a:r>
              <a:rPr lang="en-US" dirty="0"/>
              <a:t>Additional questions, comments, or concerns about avalanches?</a:t>
            </a:r>
          </a:p>
        </p:txBody>
      </p:sp>
      <p:sp>
        <p:nvSpPr>
          <p:cNvPr id="4" name="Text Placeholder 3">
            <a:extLst>
              <a:ext uri="{FF2B5EF4-FFF2-40B4-BE49-F238E27FC236}">
                <a16:creationId xmlns:a16="http://schemas.microsoft.com/office/drawing/2014/main" id="{07FB278D-19B5-4F4D-B471-5E598D77A12A}"/>
              </a:ext>
            </a:extLst>
          </p:cNvPr>
          <p:cNvSpPr>
            <a:spLocks noGrp="1"/>
          </p:cNvSpPr>
          <p:nvPr>
            <p:ph type="body" sz="quarter" idx="10"/>
          </p:nvPr>
        </p:nvSpPr>
        <p:spPr/>
        <p:txBody>
          <a:bodyPr/>
          <a:lstStyle/>
          <a:p>
            <a:r>
              <a:rPr lang="en-US" dirty="0"/>
              <a:t>CERT Hazard Annex: Avalanche </a:t>
            </a:r>
          </a:p>
        </p:txBody>
      </p:sp>
      <p:sp>
        <p:nvSpPr>
          <p:cNvPr id="5" name="Text Placeholder 4">
            <a:extLst>
              <a:ext uri="{FF2B5EF4-FFF2-40B4-BE49-F238E27FC236}">
                <a16:creationId xmlns:a16="http://schemas.microsoft.com/office/drawing/2014/main" id="{E4F81E50-8DC3-4E5F-A37E-87C7C6E8B970}"/>
              </a:ext>
            </a:extLst>
          </p:cNvPr>
          <p:cNvSpPr>
            <a:spLocks noGrp="1"/>
          </p:cNvSpPr>
          <p:nvPr>
            <p:ph type="body" sz="quarter" idx="11"/>
          </p:nvPr>
        </p:nvSpPr>
        <p:spPr/>
        <p:txBody>
          <a:bodyPr/>
          <a:lstStyle/>
          <a:p>
            <a:r>
              <a:rPr lang="en-US" dirty="0"/>
              <a:t>AV-15</a:t>
            </a:r>
          </a:p>
        </p:txBody>
      </p:sp>
    </p:spTree>
    <p:extLst>
      <p:ext uri="{BB962C8B-B14F-4D97-AF65-F5344CB8AC3E}">
        <p14:creationId xmlns:p14="http://schemas.microsoft.com/office/powerpoint/2010/main" val="11631110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F77CC4-248C-48D1-8616-0F61B9D5A0D9}"/>
              </a:ext>
            </a:extLst>
          </p:cNvPr>
          <p:cNvSpPr>
            <a:spLocks noGrp="1"/>
          </p:cNvSpPr>
          <p:nvPr>
            <p:ph type="title"/>
          </p:nvPr>
        </p:nvSpPr>
        <p:spPr/>
        <p:txBody>
          <a:bodyPr>
            <a:normAutofit fontScale="90000"/>
          </a:bodyPr>
          <a:lstStyle/>
          <a:p>
            <a:r>
              <a:rPr lang="en-US" dirty="0"/>
              <a:t>Tornado Warning Signs</a:t>
            </a:r>
          </a:p>
        </p:txBody>
      </p:sp>
      <p:sp>
        <p:nvSpPr>
          <p:cNvPr id="2" name="Content Placeholder 1">
            <a:extLst>
              <a:ext uri="{FF2B5EF4-FFF2-40B4-BE49-F238E27FC236}">
                <a16:creationId xmlns:a16="http://schemas.microsoft.com/office/drawing/2014/main" id="{9B49B1C3-B30B-4170-9FF5-FD47845FC356}"/>
              </a:ext>
            </a:extLst>
          </p:cNvPr>
          <p:cNvSpPr>
            <a:spLocks noGrp="1"/>
          </p:cNvSpPr>
          <p:nvPr>
            <p:ph idx="1"/>
          </p:nvPr>
        </p:nvSpPr>
        <p:spPr>
          <a:xfrm>
            <a:off x="315141" y="1521229"/>
            <a:ext cx="8627523" cy="4781145"/>
          </a:xfrm>
        </p:spPr>
        <p:txBody>
          <a:bodyPr/>
          <a:lstStyle/>
          <a:p>
            <a:r>
              <a:rPr lang="en-US" dirty="0"/>
              <a:t>A rotating, funnel-shaped cloud toward the ground  </a:t>
            </a:r>
          </a:p>
          <a:p>
            <a:r>
              <a:rPr lang="en-US" dirty="0"/>
              <a:t>An approaching cloud of debris, especially at ground level, can mark the location of a tornado </a:t>
            </a:r>
          </a:p>
          <a:p>
            <a:pPr lvl="1"/>
            <a:r>
              <a:rPr lang="en-US" dirty="0"/>
              <a:t>This is even if a funnel is not visible  </a:t>
            </a:r>
          </a:p>
          <a:p>
            <a:r>
              <a:rPr lang="en-US" dirty="0"/>
              <a:t>A loud roaring sound similar to a freight train </a:t>
            </a:r>
          </a:p>
          <a:p>
            <a:r>
              <a:rPr lang="en-US" dirty="0"/>
              <a:t>Strange quiet during or shortly after a thunderstorm  </a:t>
            </a:r>
          </a:p>
          <a:p>
            <a:pPr lvl="1"/>
            <a:r>
              <a:rPr lang="en-US" dirty="0"/>
              <a:t>The wind may die down and the air may become still </a:t>
            </a:r>
          </a:p>
          <a:p>
            <a:r>
              <a:rPr lang="en-US" dirty="0"/>
              <a:t>Debris dropping from the sky  </a:t>
            </a:r>
          </a:p>
          <a:p>
            <a:r>
              <a:rPr lang="en-US" dirty="0"/>
              <a:t>A change in the color of the sky</a:t>
            </a:r>
          </a:p>
        </p:txBody>
      </p:sp>
      <p:pic>
        <p:nvPicPr>
          <p:cNvPr id="7" name="Picture 6" descr="Photo of a car on the road with a dark  gray sky.">
            <a:extLst>
              <a:ext uri="{FF2B5EF4-FFF2-40B4-BE49-F238E27FC236}">
                <a16:creationId xmlns:a16="http://schemas.microsoft.com/office/drawing/2014/main" id="{6D007FEB-B759-471B-81C0-4046A712F8EA}"/>
              </a:ext>
            </a:extLst>
          </p:cNvPr>
          <p:cNvPicPr>
            <a:picLocks noChangeAspect="1"/>
          </p:cNvPicPr>
          <p:nvPr/>
        </p:nvPicPr>
        <p:blipFill>
          <a:blip r:embed="rId2"/>
          <a:stretch>
            <a:fillRect/>
          </a:stretch>
        </p:blipFill>
        <p:spPr>
          <a:xfrm>
            <a:off x="5788775" y="4678535"/>
            <a:ext cx="2000250" cy="1381125"/>
          </a:xfrm>
          <a:prstGeom prst="rect">
            <a:avLst/>
          </a:prstGeom>
        </p:spPr>
      </p:pic>
      <p:sp>
        <p:nvSpPr>
          <p:cNvPr id="4" name="Text Placeholder 3">
            <a:extLst>
              <a:ext uri="{FF2B5EF4-FFF2-40B4-BE49-F238E27FC236}">
                <a16:creationId xmlns:a16="http://schemas.microsoft.com/office/drawing/2014/main" id="{A3DCA1CC-F4DA-4D63-AE74-966F0F806497}"/>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1A8D7898-F080-4097-8898-528AB141F0F1}"/>
              </a:ext>
            </a:extLst>
          </p:cNvPr>
          <p:cNvSpPr>
            <a:spLocks noGrp="1"/>
          </p:cNvSpPr>
          <p:nvPr>
            <p:ph type="body" sz="quarter" idx="11"/>
          </p:nvPr>
        </p:nvSpPr>
        <p:spPr/>
        <p:txBody>
          <a:bodyPr/>
          <a:lstStyle/>
          <a:p>
            <a:r>
              <a:rPr lang="en-US" dirty="0"/>
              <a:t>TO-7</a:t>
            </a:r>
          </a:p>
        </p:txBody>
      </p:sp>
      <p:sp>
        <p:nvSpPr>
          <p:cNvPr id="6" name="Content Placeholder 5">
            <a:extLst>
              <a:ext uri="{FF2B5EF4-FFF2-40B4-BE49-F238E27FC236}">
                <a16:creationId xmlns:a16="http://schemas.microsoft.com/office/drawing/2014/main" id="{2B7F53C8-5FE7-47B3-9E77-79D334123963}"/>
              </a:ext>
            </a:extLst>
          </p:cNvPr>
          <p:cNvSpPr>
            <a:spLocks noGrp="1"/>
          </p:cNvSpPr>
          <p:nvPr>
            <p:ph sz="quarter" idx="12"/>
          </p:nvPr>
        </p:nvSpPr>
        <p:spPr/>
        <p:txBody>
          <a:bodyPr/>
          <a:lstStyle/>
          <a:p>
            <a:r>
              <a:rPr lang="en-US" dirty="0"/>
              <a:t>PM TO-3</a:t>
            </a:r>
          </a:p>
        </p:txBody>
      </p:sp>
    </p:spTree>
    <p:extLst>
      <p:ext uri="{BB962C8B-B14F-4D97-AF65-F5344CB8AC3E}">
        <p14:creationId xmlns:p14="http://schemas.microsoft.com/office/powerpoint/2010/main" val="26843847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A570D-6829-407E-99D3-E9399B4D2B92}"/>
              </a:ext>
            </a:extLst>
          </p:cNvPr>
          <p:cNvSpPr>
            <a:spLocks noGrp="1"/>
          </p:cNvSpPr>
          <p:nvPr>
            <p:ph type="title"/>
          </p:nvPr>
        </p:nvSpPr>
        <p:spPr/>
        <p:txBody>
          <a:bodyPr/>
          <a:lstStyle/>
          <a:p>
            <a:r>
              <a:rPr lang="en-US" dirty="0"/>
              <a:t>During a Tornado</a:t>
            </a:r>
          </a:p>
        </p:txBody>
      </p:sp>
      <p:sp>
        <p:nvSpPr>
          <p:cNvPr id="2" name="Content Placeholder 1">
            <a:extLst>
              <a:ext uri="{FF2B5EF4-FFF2-40B4-BE49-F238E27FC236}">
                <a16:creationId xmlns:a16="http://schemas.microsoft.com/office/drawing/2014/main" id="{2C778590-B8A9-4851-8E4C-78779B232DFC}"/>
              </a:ext>
            </a:extLst>
          </p:cNvPr>
          <p:cNvSpPr>
            <a:spLocks noGrp="1"/>
          </p:cNvSpPr>
          <p:nvPr>
            <p:ph idx="1"/>
          </p:nvPr>
        </p:nvSpPr>
        <p:spPr/>
        <p:txBody>
          <a:bodyPr/>
          <a:lstStyle/>
          <a:p>
            <a:r>
              <a:rPr lang="en-US" dirty="0"/>
              <a:t>If authorities issue a </a:t>
            </a:r>
            <a:r>
              <a:rPr lang="en-US" b="1" dirty="0"/>
              <a:t>tornado watch</a:t>
            </a:r>
            <a:r>
              <a:rPr lang="en-US" dirty="0"/>
              <a:t>:</a:t>
            </a:r>
          </a:p>
          <a:p>
            <a:pPr lvl="1"/>
            <a:r>
              <a:rPr lang="en-US" dirty="0"/>
              <a:t>Tune in to NOAA Weather Radio All Hazards, local radio, and television weather reports  Check alert notifications </a:t>
            </a:r>
          </a:p>
          <a:p>
            <a:pPr lvl="1"/>
            <a:r>
              <a:rPr lang="en-US" dirty="0"/>
              <a:t>Review where you will go for protection and discuss with those around you  </a:t>
            </a:r>
          </a:p>
          <a:p>
            <a:pPr lvl="1"/>
            <a:r>
              <a:rPr lang="en-US" dirty="0"/>
              <a:t>Change your plans, if necessary, to make sure you will be able to get to a protective location quickly </a:t>
            </a:r>
          </a:p>
          <a:p>
            <a:pPr lvl="1"/>
            <a:r>
              <a:rPr lang="en-US" dirty="0"/>
              <a:t>Call anyone you know who may not be tuned-in or who may need assistance to reach a protective location </a:t>
            </a:r>
          </a:p>
        </p:txBody>
      </p:sp>
      <p:sp>
        <p:nvSpPr>
          <p:cNvPr id="6" name="Content Placeholder 5">
            <a:extLst>
              <a:ext uri="{FF2B5EF4-FFF2-40B4-BE49-F238E27FC236}">
                <a16:creationId xmlns:a16="http://schemas.microsoft.com/office/drawing/2014/main" id="{00473510-DAB6-4AB6-AF8C-E67B0CB4A58A}"/>
              </a:ext>
            </a:extLst>
          </p:cNvPr>
          <p:cNvSpPr>
            <a:spLocks noGrp="1"/>
          </p:cNvSpPr>
          <p:nvPr>
            <p:ph sz="quarter" idx="12"/>
          </p:nvPr>
        </p:nvSpPr>
        <p:spPr/>
        <p:txBody>
          <a:bodyPr/>
          <a:lstStyle/>
          <a:p>
            <a:r>
              <a:rPr lang="en-US" dirty="0"/>
              <a:t>PM TO-3</a:t>
            </a:r>
          </a:p>
        </p:txBody>
      </p:sp>
      <p:sp>
        <p:nvSpPr>
          <p:cNvPr id="4" name="Text Placeholder 3">
            <a:extLst>
              <a:ext uri="{FF2B5EF4-FFF2-40B4-BE49-F238E27FC236}">
                <a16:creationId xmlns:a16="http://schemas.microsoft.com/office/drawing/2014/main" id="{D5AFCDCB-40FB-4928-9CC0-EB86090279F7}"/>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C0EE9740-A1F7-4658-996E-4450C31A5D25}"/>
              </a:ext>
            </a:extLst>
          </p:cNvPr>
          <p:cNvSpPr>
            <a:spLocks noGrp="1"/>
          </p:cNvSpPr>
          <p:nvPr>
            <p:ph type="body" sz="quarter" idx="11"/>
          </p:nvPr>
        </p:nvSpPr>
        <p:spPr/>
        <p:txBody>
          <a:bodyPr/>
          <a:lstStyle/>
          <a:p>
            <a:r>
              <a:rPr lang="en-US" dirty="0"/>
              <a:t>TO-8</a:t>
            </a:r>
          </a:p>
        </p:txBody>
      </p:sp>
    </p:spTree>
    <p:extLst>
      <p:ext uri="{BB962C8B-B14F-4D97-AF65-F5344CB8AC3E}">
        <p14:creationId xmlns:p14="http://schemas.microsoft.com/office/powerpoint/2010/main" val="13298698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269AE5-B07C-42B0-89A7-B16071857452}"/>
              </a:ext>
            </a:extLst>
          </p:cNvPr>
          <p:cNvSpPr>
            <a:spLocks noGrp="1"/>
          </p:cNvSpPr>
          <p:nvPr>
            <p:ph type="title"/>
          </p:nvPr>
        </p:nvSpPr>
        <p:spPr/>
        <p:txBody>
          <a:bodyPr>
            <a:normAutofit/>
          </a:bodyPr>
          <a:lstStyle/>
          <a:p>
            <a:r>
              <a:rPr lang="en-US" dirty="0"/>
              <a:t>During a Tornado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2F53B866-3CD9-454D-AFD0-644CC46FB124}"/>
              </a:ext>
            </a:extLst>
          </p:cNvPr>
          <p:cNvSpPr>
            <a:spLocks noGrp="1"/>
          </p:cNvSpPr>
          <p:nvPr>
            <p:ph idx="1"/>
          </p:nvPr>
        </p:nvSpPr>
        <p:spPr/>
        <p:txBody>
          <a:bodyPr/>
          <a:lstStyle/>
          <a:p>
            <a:r>
              <a:rPr lang="en-US" dirty="0"/>
              <a:t>If authorities issue a </a:t>
            </a:r>
            <a:r>
              <a:rPr lang="en-US" b="1" dirty="0"/>
              <a:t>tornado warning</a:t>
            </a:r>
            <a:r>
              <a:rPr lang="en-US" dirty="0"/>
              <a:t>:</a:t>
            </a:r>
          </a:p>
          <a:p>
            <a:pPr lvl="1"/>
            <a:r>
              <a:rPr lang="en-US" dirty="0"/>
              <a:t>Go immediately to a ICC 500 storm shelter or FEMA safe room, or interior room or hallway on the lowest floor (underground is best), or to an identified Best Available Refuge Area (BARA) </a:t>
            </a:r>
          </a:p>
          <a:p>
            <a:pPr lvl="1"/>
            <a:r>
              <a:rPr lang="en-US" dirty="0"/>
              <a:t>Take personal cover using furniture and blankets </a:t>
            </a:r>
          </a:p>
          <a:p>
            <a:pPr lvl="1"/>
            <a:r>
              <a:rPr lang="en-US" dirty="0"/>
              <a:t>Listen to EAS or NOAA Weather Radio </a:t>
            </a:r>
          </a:p>
          <a:p>
            <a:pPr lvl="1"/>
            <a:r>
              <a:rPr lang="en-US" dirty="0"/>
              <a:t>If driving, find a nearby sturdy building and seek shelter in an interior room or hallway on the lowest floor </a:t>
            </a:r>
          </a:p>
        </p:txBody>
      </p:sp>
      <p:sp>
        <p:nvSpPr>
          <p:cNvPr id="6" name="Content Placeholder 5">
            <a:extLst>
              <a:ext uri="{FF2B5EF4-FFF2-40B4-BE49-F238E27FC236}">
                <a16:creationId xmlns:a16="http://schemas.microsoft.com/office/drawing/2014/main" id="{16FDECA2-7CFC-4DE7-B9D8-3D34FBE4D5D9}"/>
              </a:ext>
            </a:extLst>
          </p:cNvPr>
          <p:cNvSpPr>
            <a:spLocks noGrp="1"/>
          </p:cNvSpPr>
          <p:nvPr>
            <p:ph sz="quarter" idx="12"/>
          </p:nvPr>
        </p:nvSpPr>
        <p:spPr/>
        <p:txBody>
          <a:bodyPr/>
          <a:lstStyle/>
          <a:p>
            <a:r>
              <a:rPr lang="en-US" dirty="0"/>
              <a:t>PM TO-3</a:t>
            </a:r>
          </a:p>
        </p:txBody>
      </p:sp>
      <p:sp>
        <p:nvSpPr>
          <p:cNvPr id="4" name="Text Placeholder 3">
            <a:extLst>
              <a:ext uri="{FF2B5EF4-FFF2-40B4-BE49-F238E27FC236}">
                <a16:creationId xmlns:a16="http://schemas.microsoft.com/office/drawing/2014/main" id="{DA048681-BA6E-4447-B23A-A439D288BB80}"/>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B9A7DFEF-E0E6-49FD-9C2D-32631A89EE80}"/>
              </a:ext>
            </a:extLst>
          </p:cNvPr>
          <p:cNvSpPr>
            <a:spLocks noGrp="1"/>
          </p:cNvSpPr>
          <p:nvPr>
            <p:ph type="body" sz="quarter" idx="11"/>
          </p:nvPr>
        </p:nvSpPr>
        <p:spPr/>
        <p:txBody>
          <a:bodyPr/>
          <a:lstStyle/>
          <a:p>
            <a:r>
              <a:rPr lang="en-US" dirty="0"/>
              <a:t>TO-9</a:t>
            </a:r>
          </a:p>
        </p:txBody>
      </p:sp>
    </p:spTree>
    <p:extLst>
      <p:ext uri="{BB962C8B-B14F-4D97-AF65-F5344CB8AC3E}">
        <p14:creationId xmlns:p14="http://schemas.microsoft.com/office/powerpoint/2010/main" val="30477190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4B874-9D03-49A4-BE7B-2925ABBFFFD4}"/>
              </a:ext>
            </a:extLst>
          </p:cNvPr>
          <p:cNvSpPr>
            <a:spLocks noGrp="1"/>
          </p:cNvSpPr>
          <p:nvPr>
            <p:ph type="title"/>
          </p:nvPr>
        </p:nvSpPr>
        <p:spPr/>
        <p:txBody>
          <a:bodyPr/>
          <a:lstStyle/>
          <a:p>
            <a:r>
              <a:rPr lang="en-US" dirty="0"/>
              <a:t>After a Tornado</a:t>
            </a:r>
          </a:p>
        </p:txBody>
      </p:sp>
      <p:sp>
        <p:nvSpPr>
          <p:cNvPr id="2" name="Content Placeholder 1">
            <a:extLst>
              <a:ext uri="{FF2B5EF4-FFF2-40B4-BE49-F238E27FC236}">
                <a16:creationId xmlns:a16="http://schemas.microsoft.com/office/drawing/2014/main" id="{D90AE7DE-EC2F-4718-AEF2-7CC027F888E8}"/>
              </a:ext>
            </a:extLst>
          </p:cNvPr>
          <p:cNvSpPr>
            <a:spLocks noGrp="1"/>
          </p:cNvSpPr>
          <p:nvPr>
            <p:ph idx="1"/>
          </p:nvPr>
        </p:nvSpPr>
        <p:spPr/>
        <p:txBody>
          <a:bodyPr/>
          <a:lstStyle/>
          <a:p>
            <a:r>
              <a:rPr lang="en-US" dirty="0"/>
              <a:t>Use care when leaving damaged buildings </a:t>
            </a:r>
          </a:p>
          <a:p>
            <a:pPr lvl="1"/>
            <a:r>
              <a:rPr lang="en-US" dirty="0"/>
              <a:t>Do not use matches or lighters and leave immediately if you smell gas or see spills that could be flammable </a:t>
            </a:r>
          </a:p>
          <a:p>
            <a:r>
              <a:rPr lang="en-US" dirty="0"/>
              <a:t>If trapped, cover mouth with cloth/mask </a:t>
            </a:r>
          </a:p>
          <a:p>
            <a:r>
              <a:rPr lang="en-US" dirty="0"/>
              <a:t>Avoid fallen power lines or broken utility lines </a:t>
            </a:r>
          </a:p>
          <a:p>
            <a:pPr lvl="1"/>
            <a:r>
              <a:rPr lang="en-US" dirty="0"/>
              <a:t>Report to 9-1-1 or power provider </a:t>
            </a:r>
          </a:p>
          <a:p>
            <a:r>
              <a:rPr lang="en-US" dirty="0"/>
              <a:t>Stay out of damaged areas and damaged buildings  </a:t>
            </a:r>
          </a:p>
        </p:txBody>
      </p:sp>
      <p:sp>
        <p:nvSpPr>
          <p:cNvPr id="6" name="Content Placeholder 5">
            <a:extLst>
              <a:ext uri="{FF2B5EF4-FFF2-40B4-BE49-F238E27FC236}">
                <a16:creationId xmlns:a16="http://schemas.microsoft.com/office/drawing/2014/main" id="{2147BABF-ACB4-420A-BCD7-B61222375B97}"/>
              </a:ext>
            </a:extLst>
          </p:cNvPr>
          <p:cNvSpPr>
            <a:spLocks noGrp="1"/>
          </p:cNvSpPr>
          <p:nvPr>
            <p:ph sz="quarter" idx="12"/>
          </p:nvPr>
        </p:nvSpPr>
        <p:spPr/>
        <p:txBody>
          <a:bodyPr/>
          <a:lstStyle/>
          <a:p>
            <a:r>
              <a:rPr lang="en-US" dirty="0"/>
              <a:t>PM TO-4</a:t>
            </a:r>
          </a:p>
        </p:txBody>
      </p:sp>
      <p:sp>
        <p:nvSpPr>
          <p:cNvPr id="4" name="Text Placeholder 3">
            <a:extLst>
              <a:ext uri="{FF2B5EF4-FFF2-40B4-BE49-F238E27FC236}">
                <a16:creationId xmlns:a16="http://schemas.microsoft.com/office/drawing/2014/main" id="{28C101BD-0039-43CF-B53E-9E04E3A8572E}"/>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8310773C-D7B5-4D7F-BB31-45334682BCCF}"/>
              </a:ext>
            </a:extLst>
          </p:cNvPr>
          <p:cNvSpPr>
            <a:spLocks noGrp="1"/>
          </p:cNvSpPr>
          <p:nvPr>
            <p:ph type="body" sz="quarter" idx="11"/>
          </p:nvPr>
        </p:nvSpPr>
        <p:spPr/>
        <p:txBody>
          <a:bodyPr/>
          <a:lstStyle/>
          <a:p>
            <a:r>
              <a:rPr lang="en-US" dirty="0"/>
              <a:t>TO-10</a:t>
            </a:r>
          </a:p>
        </p:txBody>
      </p:sp>
    </p:spTree>
    <p:extLst>
      <p:ext uri="{BB962C8B-B14F-4D97-AF65-F5344CB8AC3E}">
        <p14:creationId xmlns:p14="http://schemas.microsoft.com/office/powerpoint/2010/main" val="32350193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4B874-9D03-49A4-BE7B-2925ABBFFFD4}"/>
              </a:ext>
            </a:extLst>
          </p:cNvPr>
          <p:cNvSpPr>
            <a:spLocks noGrp="1"/>
          </p:cNvSpPr>
          <p:nvPr>
            <p:ph type="title"/>
          </p:nvPr>
        </p:nvSpPr>
        <p:spPr/>
        <p:txBody>
          <a:bodyPr>
            <a:normAutofit/>
          </a:bodyPr>
          <a:lstStyle/>
          <a:p>
            <a:r>
              <a:rPr lang="en-US" dirty="0"/>
              <a:t>After a Tornado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D90AE7DE-EC2F-4718-AEF2-7CC027F888E8}"/>
              </a:ext>
            </a:extLst>
          </p:cNvPr>
          <p:cNvSpPr>
            <a:spLocks noGrp="1"/>
          </p:cNvSpPr>
          <p:nvPr>
            <p:ph idx="1"/>
          </p:nvPr>
        </p:nvSpPr>
        <p:spPr/>
        <p:txBody>
          <a:bodyPr/>
          <a:lstStyle/>
          <a:p>
            <a:r>
              <a:rPr lang="en-US" dirty="0"/>
              <a:t>Use caution during cleanup; wear protective clothing  </a:t>
            </a:r>
          </a:p>
          <a:p>
            <a:r>
              <a:rPr lang="en-US" dirty="0"/>
              <a:t>Turn off utilities </a:t>
            </a:r>
          </a:p>
          <a:p>
            <a:r>
              <a:rPr lang="en-US" dirty="0"/>
              <a:t>Reserve telephone for emergencies </a:t>
            </a:r>
          </a:p>
        </p:txBody>
      </p:sp>
      <p:sp>
        <p:nvSpPr>
          <p:cNvPr id="6" name="Content Placeholder 5">
            <a:extLst>
              <a:ext uri="{FF2B5EF4-FFF2-40B4-BE49-F238E27FC236}">
                <a16:creationId xmlns:a16="http://schemas.microsoft.com/office/drawing/2014/main" id="{2147BABF-ACB4-420A-BCD7-B61222375B97}"/>
              </a:ext>
            </a:extLst>
          </p:cNvPr>
          <p:cNvSpPr>
            <a:spLocks noGrp="1"/>
          </p:cNvSpPr>
          <p:nvPr>
            <p:ph sz="quarter" idx="12"/>
          </p:nvPr>
        </p:nvSpPr>
        <p:spPr/>
        <p:txBody>
          <a:bodyPr/>
          <a:lstStyle/>
          <a:p>
            <a:r>
              <a:rPr lang="en-US" dirty="0"/>
              <a:t>PM TO-4</a:t>
            </a:r>
          </a:p>
        </p:txBody>
      </p:sp>
      <p:sp>
        <p:nvSpPr>
          <p:cNvPr id="4" name="Text Placeholder 3">
            <a:extLst>
              <a:ext uri="{FF2B5EF4-FFF2-40B4-BE49-F238E27FC236}">
                <a16:creationId xmlns:a16="http://schemas.microsoft.com/office/drawing/2014/main" id="{28C101BD-0039-43CF-B53E-9E04E3A8572E}"/>
              </a:ext>
            </a:extLst>
          </p:cNvPr>
          <p:cNvSpPr>
            <a:spLocks noGrp="1"/>
          </p:cNvSpPr>
          <p:nvPr>
            <p:ph type="body" sz="quarter" idx="10"/>
          </p:nvPr>
        </p:nvSpPr>
        <p:spPr/>
        <p:txBody>
          <a:bodyPr/>
          <a:lstStyle/>
          <a:p>
            <a:r>
              <a:rPr lang="en-US" dirty="0"/>
              <a:t>CERT Hazard Annex: Tornado</a:t>
            </a:r>
          </a:p>
        </p:txBody>
      </p:sp>
      <p:sp>
        <p:nvSpPr>
          <p:cNvPr id="5" name="Text Placeholder 4">
            <a:extLst>
              <a:ext uri="{FF2B5EF4-FFF2-40B4-BE49-F238E27FC236}">
                <a16:creationId xmlns:a16="http://schemas.microsoft.com/office/drawing/2014/main" id="{8310773C-D7B5-4D7F-BB31-45334682BCCF}"/>
              </a:ext>
            </a:extLst>
          </p:cNvPr>
          <p:cNvSpPr>
            <a:spLocks noGrp="1"/>
          </p:cNvSpPr>
          <p:nvPr>
            <p:ph type="body" sz="quarter" idx="11"/>
          </p:nvPr>
        </p:nvSpPr>
        <p:spPr/>
        <p:txBody>
          <a:bodyPr/>
          <a:lstStyle/>
          <a:p>
            <a:r>
              <a:rPr lang="en-US" dirty="0"/>
              <a:t>TO-11</a:t>
            </a:r>
          </a:p>
        </p:txBody>
      </p:sp>
    </p:spTree>
    <p:extLst>
      <p:ext uri="{BB962C8B-B14F-4D97-AF65-F5344CB8AC3E}">
        <p14:creationId xmlns:p14="http://schemas.microsoft.com/office/powerpoint/2010/main" val="1774536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A402AD-6BAE-4583-9F82-F9C7A75D8A6F}"/>
              </a:ext>
            </a:extLst>
          </p:cNvPr>
          <p:cNvSpPr>
            <a:spLocks noGrp="1"/>
          </p:cNvSpPr>
          <p:nvPr>
            <p:ph type="title"/>
          </p:nvPr>
        </p:nvSpPr>
        <p:spPr/>
        <p:txBody>
          <a:bodyPr>
            <a:normAutofit/>
          </a:bodyPr>
          <a:lstStyle/>
          <a:p>
            <a:r>
              <a:rPr lang="en-US" dirty="0"/>
              <a:t>Final Questions? </a:t>
            </a:r>
            <a:r>
              <a:rPr lang="en-US" sz="1100" dirty="0">
                <a:solidFill>
                  <a:srgbClr val="448431"/>
                </a:solidFill>
              </a:rPr>
              <a:t>(Annex 10)</a:t>
            </a:r>
          </a:p>
        </p:txBody>
      </p:sp>
      <p:sp>
        <p:nvSpPr>
          <p:cNvPr id="8" name="Content Placeholder 7">
            <a:extLst>
              <a:ext uri="{FF2B5EF4-FFF2-40B4-BE49-F238E27FC236}">
                <a16:creationId xmlns:a16="http://schemas.microsoft.com/office/drawing/2014/main" id="{3B7EF2AB-EBB4-41E6-BE85-7FF8F4ED9C13}"/>
              </a:ext>
            </a:extLst>
          </p:cNvPr>
          <p:cNvSpPr>
            <a:spLocks noGrp="1"/>
          </p:cNvSpPr>
          <p:nvPr>
            <p:ph idx="1"/>
          </p:nvPr>
        </p:nvSpPr>
        <p:spPr/>
        <p:txBody>
          <a:bodyPr anchor="ctr"/>
          <a:lstStyle/>
          <a:p>
            <a:pPr algn="ctr"/>
            <a:r>
              <a:rPr lang="en-US" dirty="0"/>
              <a:t>Additional questions, comments, or concerns about tornadoes?</a:t>
            </a:r>
          </a:p>
        </p:txBody>
      </p:sp>
      <p:sp>
        <p:nvSpPr>
          <p:cNvPr id="9" name="Text Placeholder 8">
            <a:extLst>
              <a:ext uri="{FF2B5EF4-FFF2-40B4-BE49-F238E27FC236}">
                <a16:creationId xmlns:a16="http://schemas.microsoft.com/office/drawing/2014/main" id="{E4CBFFCE-9AD7-4448-8628-C5449E450F05}"/>
              </a:ext>
            </a:extLst>
          </p:cNvPr>
          <p:cNvSpPr>
            <a:spLocks noGrp="1"/>
          </p:cNvSpPr>
          <p:nvPr>
            <p:ph type="body" sz="quarter" idx="10"/>
          </p:nvPr>
        </p:nvSpPr>
        <p:spPr/>
        <p:txBody>
          <a:bodyPr/>
          <a:lstStyle/>
          <a:p>
            <a:r>
              <a:rPr lang="en-US" dirty="0"/>
              <a:t>CERT Hazard Annex: Tornado</a:t>
            </a:r>
          </a:p>
        </p:txBody>
      </p:sp>
      <p:sp>
        <p:nvSpPr>
          <p:cNvPr id="10" name="Text Placeholder 9">
            <a:extLst>
              <a:ext uri="{FF2B5EF4-FFF2-40B4-BE49-F238E27FC236}">
                <a16:creationId xmlns:a16="http://schemas.microsoft.com/office/drawing/2014/main" id="{0C5E484A-3A15-485C-BB7C-3A4C3AA621A4}"/>
              </a:ext>
            </a:extLst>
          </p:cNvPr>
          <p:cNvSpPr>
            <a:spLocks noGrp="1"/>
          </p:cNvSpPr>
          <p:nvPr>
            <p:ph type="body" sz="quarter" idx="11"/>
          </p:nvPr>
        </p:nvSpPr>
        <p:spPr/>
        <p:txBody>
          <a:bodyPr/>
          <a:lstStyle/>
          <a:p>
            <a:r>
              <a:rPr lang="en-US" dirty="0"/>
              <a:t>TO-12</a:t>
            </a:r>
          </a:p>
        </p:txBody>
      </p:sp>
    </p:spTree>
    <p:extLst>
      <p:ext uri="{BB962C8B-B14F-4D97-AF65-F5344CB8AC3E}">
        <p14:creationId xmlns:p14="http://schemas.microsoft.com/office/powerpoint/2010/main" val="20583203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DC5C41E-43A7-B146-BB91-E549C76D7F81}"/>
              </a:ext>
            </a:extLst>
          </p:cNvPr>
          <p:cNvSpPr>
            <a:spLocks noGrp="1"/>
          </p:cNvSpPr>
          <p:nvPr>
            <p:ph type="title"/>
          </p:nvPr>
        </p:nvSpPr>
        <p:spPr>
          <a:xfrm>
            <a:off x="618017" y="2174712"/>
            <a:ext cx="78867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Tsunami</a:t>
            </a:r>
          </a:p>
        </p:txBody>
      </p:sp>
      <p:sp>
        <p:nvSpPr>
          <p:cNvPr id="3" name="Text Placeholder 2">
            <a:extLst>
              <a:ext uri="{FF2B5EF4-FFF2-40B4-BE49-F238E27FC236}">
                <a16:creationId xmlns:a16="http://schemas.microsoft.com/office/drawing/2014/main" id="{62304A43-18D3-413B-AF16-6BDC728B02AB}"/>
              </a:ext>
            </a:extLst>
          </p:cNvPr>
          <p:cNvSpPr>
            <a:spLocks noGrp="1"/>
          </p:cNvSpPr>
          <p:nvPr>
            <p:ph type="body" sz="quarter" idx="11"/>
          </p:nvPr>
        </p:nvSpPr>
        <p:spPr>
          <a:xfrm>
            <a:off x="-31899" y="1710956"/>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r>
              <a:rPr lang="en-US" sz="500" dirty="0">
                <a:solidFill>
                  <a:srgbClr val="448431"/>
                </a:solidFill>
              </a:rPr>
              <a:t> 11</a:t>
            </a:r>
          </a:p>
        </p:txBody>
      </p:sp>
    </p:spTree>
    <p:extLst>
      <p:ext uri="{BB962C8B-B14F-4D97-AF65-F5344CB8AC3E}">
        <p14:creationId xmlns:p14="http://schemas.microsoft.com/office/powerpoint/2010/main" val="22931835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043D4A-EAC1-4326-BAB3-8F07760C51A4}"/>
              </a:ext>
            </a:extLst>
          </p:cNvPr>
          <p:cNvSpPr>
            <a:spLocks noGrp="1"/>
          </p:cNvSpPr>
          <p:nvPr>
            <p:ph type="title"/>
          </p:nvPr>
        </p:nvSpPr>
        <p:spPr/>
        <p:txBody>
          <a:bodyPr>
            <a:normAutofit/>
          </a:bodyPr>
          <a:lstStyle/>
          <a:p>
            <a:r>
              <a:rPr lang="en-US" dirty="0"/>
              <a:t>Introduction</a:t>
            </a:r>
            <a:r>
              <a:rPr lang="en-US" sz="600" dirty="0">
                <a:solidFill>
                  <a:srgbClr val="448431"/>
                </a:solidFill>
              </a:rPr>
              <a:t> (Annex 11)</a:t>
            </a:r>
          </a:p>
        </p:txBody>
      </p:sp>
      <p:sp>
        <p:nvSpPr>
          <p:cNvPr id="2" name="Content Placeholder 1">
            <a:extLst>
              <a:ext uri="{FF2B5EF4-FFF2-40B4-BE49-F238E27FC236}">
                <a16:creationId xmlns:a16="http://schemas.microsoft.com/office/drawing/2014/main" id="{BC8056D9-8C28-419E-B466-F91FE27DC46C}"/>
              </a:ext>
            </a:extLst>
          </p:cNvPr>
          <p:cNvSpPr>
            <a:spLocks noGrp="1"/>
          </p:cNvSpPr>
          <p:nvPr>
            <p:ph idx="1"/>
          </p:nvPr>
        </p:nvSpPr>
        <p:spPr/>
        <p:txBody>
          <a:bodyPr/>
          <a:lstStyle/>
          <a:p>
            <a:r>
              <a:rPr lang="en-US" dirty="0"/>
              <a:t>A tsunami can strike anywhere along most of the United States coastline, and points inland  </a:t>
            </a:r>
          </a:p>
          <a:p>
            <a:r>
              <a:rPr lang="en-US" dirty="0"/>
              <a:t>Tsunamis have caused more than 700 deaths— most from drowning—and have generated nearly $2 billion in damage to United States coastal states and territories  </a:t>
            </a:r>
          </a:p>
          <a:p>
            <a:pPr lvl="1"/>
            <a:r>
              <a:rPr lang="en-US" dirty="0"/>
              <a:t>Tsunamis are most destructive in bays and harbors  </a:t>
            </a:r>
          </a:p>
          <a:p>
            <a:r>
              <a:rPr lang="en-US" dirty="0"/>
              <a:t>Tsunamis are a made up of a series of waves; individual waves can reach as high as 200 feet </a:t>
            </a:r>
          </a:p>
        </p:txBody>
      </p:sp>
      <p:sp>
        <p:nvSpPr>
          <p:cNvPr id="6" name="Content Placeholder 5">
            <a:extLst>
              <a:ext uri="{FF2B5EF4-FFF2-40B4-BE49-F238E27FC236}">
                <a16:creationId xmlns:a16="http://schemas.microsoft.com/office/drawing/2014/main" id="{99CCA8E9-30A5-4A41-A1F0-4B317313C87E}"/>
              </a:ext>
            </a:extLst>
          </p:cNvPr>
          <p:cNvSpPr>
            <a:spLocks noGrp="1"/>
          </p:cNvSpPr>
          <p:nvPr>
            <p:ph sz="quarter" idx="12"/>
          </p:nvPr>
        </p:nvSpPr>
        <p:spPr/>
        <p:txBody>
          <a:bodyPr/>
          <a:lstStyle/>
          <a:p>
            <a:r>
              <a:rPr lang="en-US" dirty="0"/>
              <a:t>PM TS-1</a:t>
            </a:r>
          </a:p>
        </p:txBody>
      </p:sp>
      <p:sp>
        <p:nvSpPr>
          <p:cNvPr id="4" name="Text Placeholder 3">
            <a:extLst>
              <a:ext uri="{FF2B5EF4-FFF2-40B4-BE49-F238E27FC236}">
                <a16:creationId xmlns:a16="http://schemas.microsoft.com/office/drawing/2014/main" id="{AE269367-590A-4B01-85EE-47F3E713504B}"/>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5E7BCF37-6535-43C4-A19D-4C76A60F4C8B}"/>
              </a:ext>
            </a:extLst>
          </p:cNvPr>
          <p:cNvSpPr>
            <a:spLocks noGrp="1"/>
          </p:cNvSpPr>
          <p:nvPr>
            <p:ph type="body" sz="quarter" idx="11"/>
          </p:nvPr>
        </p:nvSpPr>
        <p:spPr/>
        <p:txBody>
          <a:bodyPr/>
          <a:lstStyle/>
          <a:p>
            <a:r>
              <a:rPr lang="en-US" dirty="0"/>
              <a:t>TS-1</a:t>
            </a:r>
          </a:p>
        </p:txBody>
      </p:sp>
    </p:spTree>
    <p:extLst>
      <p:ext uri="{BB962C8B-B14F-4D97-AF65-F5344CB8AC3E}">
        <p14:creationId xmlns:p14="http://schemas.microsoft.com/office/powerpoint/2010/main" val="42448924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6FD21-A6AC-4873-8DED-FD335EEB10A5}"/>
              </a:ext>
            </a:extLst>
          </p:cNvPr>
          <p:cNvSpPr>
            <a:spLocks noGrp="1"/>
          </p:cNvSpPr>
          <p:nvPr>
            <p:ph type="title"/>
          </p:nvPr>
        </p:nvSpPr>
        <p:spPr/>
        <p:txBody>
          <a:bodyPr/>
          <a:lstStyle/>
          <a:p>
            <a:r>
              <a:rPr lang="en-US" dirty="0"/>
              <a:t>Tsunami Impacts</a:t>
            </a:r>
          </a:p>
        </p:txBody>
      </p:sp>
      <p:sp>
        <p:nvSpPr>
          <p:cNvPr id="2" name="Content Placeholder 1">
            <a:extLst>
              <a:ext uri="{FF2B5EF4-FFF2-40B4-BE49-F238E27FC236}">
                <a16:creationId xmlns:a16="http://schemas.microsoft.com/office/drawing/2014/main" id="{D63F7E49-566F-4B77-AEAA-C1517D50616B}"/>
              </a:ext>
            </a:extLst>
          </p:cNvPr>
          <p:cNvSpPr>
            <a:spLocks noGrp="1"/>
          </p:cNvSpPr>
          <p:nvPr>
            <p:ph idx="1"/>
          </p:nvPr>
        </p:nvSpPr>
        <p:spPr/>
        <p:txBody>
          <a:bodyPr/>
          <a:lstStyle/>
          <a:p>
            <a:r>
              <a:rPr lang="en-US" dirty="0"/>
              <a:t>Fatalities </a:t>
            </a:r>
          </a:p>
          <a:p>
            <a:pPr lvl="1"/>
            <a:r>
              <a:rPr lang="en-US" dirty="0"/>
              <a:t>Typically caused by drowning </a:t>
            </a:r>
          </a:p>
          <a:p>
            <a:r>
              <a:rPr lang="en-US" dirty="0"/>
              <a:t>Disruptions</a:t>
            </a:r>
          </a:p>
          <a:p>
            <a:pPr lvl="1"/>
            <a:r>
              <a:rPr lang="en-US" dirty="0"/>
              <a:t>Interrupts transportation, power, and other vital community infrastructure </a:t>
            </a:r>
          </a:p>
          <a:p>
            <a:pPr lvl="1"/>
            <a:r>
              <a:rPr lang="en-US" dirty="0"/>
              <a:t>Devastation of coastal areas </a:t>
            </a:r>
          </a:p>
          <a:p>
            <a:pPr lvl="1"/>
            <a:r>
              <a:rPr lang="en-US" dirty="0"/>
              <a:t>Generates economic losses </a:t>
            </a:r>
          </a:p>
        </p:txBody>
      </p:sp>
      <p:sp>
        <p:nvSpPr>
          <p:cNvPr id="6" name="Content Placeholder 5">
            <a:extLst>
              <a:ext uri="{FF2B5EF4-FFF2-40B4-BE49-F238E27FC236}">
                <a16:creationId xmlns:a16="http://schemas.microsoft.com/office/drawing/2014/main" id="{06A43491-F713-4EEA-9A39-AA115AC22E86}"/>
              </a:ext>
            </a:extLst>
          </p:cNvPr>
          <p:cNvSpPr>
            <a:spLocks noGrp="1"/>
          </p:cNvSpPr>
          <p:nvPr>
            <p:ph sz="quarter" idx="12"/>
          </p:nvPr>
        </p:nvSpPr>
        <p:spPr/>
        <p:txBody>
          <a:bodyPr/>
          <a:lstStyle/>
          <a:p>
            <a:r>
              <a:rPr lang="en-US" dirty="0"/>
              <a:t>PM TS-1</a:t>
            </a:r>
          </a:p>
        </p:txBody>
      </p:sp>
      <p:sp>
        <p:nvSpPr>
          <p:cNvPr id="4" name="Text Placeholder 3">
            <a:extLst>
              <a:ext uri="{FF2B5EF4-FFF2-40B4-BE49-F238E27FC236}">
                <a16:creationId xmlns:a16="http://schemas.microsoft.com/office/drawing/2014/main" id="{C3FF2272-45F2-4F55-9184-9AF64B56BE86}"/>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955657D9-0D16-465A-ABA7-87379035B84E}"/>
              </a:ext>
            </a:extLst>
          </p:cNvPr>
          <p:cNvSpPr>
            <a:spLocks noGrp="1"/>
          </p:cNvSpPr>
          <p:nvPr>
            <p:ph type="body" sz="quarter" idx="11"/>
          </p:nvPr>
        </p:nvSpPr>
        <p:spPr/>
        <p:txBody>
          <a:bodyPr/>
          <a:lstStyle/>
          <a:p>
            <a:r>
              <a:rPr lang="en-US" dirty="0"/>
              <a:t>TS-2</a:t>
            </a:r>
          </a:p>
        </p:txBody>
      </p:sp>
    </p:spTree>
    <p:extLst>
      <p:ext uri="{BB962C8B-B14F-4D97-AF65-F5344CB8AC3E}">
        <p14:creationId xmlns:p14="http://schemas.microsoft.com/office/powerpoint/2010/main" val="3456489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0A3E6D-3D1A-4A80-8F87-2FFA6192D287}"/>
              </a:ext>
            </a:extLst>
          </p:cNvPr>
          <p:cNvSpPr>
            <a:spLocks noGrp="1"/>
          </p:cNvSpPr>
          <p:nvPr>
            <p:ph type="title"/>
          </p:nvPr>
        </p:nvSpPr>
        <p:spPr/>
        <p:txBody>
          <a:bodyPr/>
          <a:lstStyle/>
          <a:p>
            <a:r>
              <a:rPr lang="en-US" dirty="0"/>
              <a:t>Tsunami Facts</a:t>
            </a:r>
          </a:p>
        </p:txBody>
      </p:sp>
      <p:sp>
        <p:nvSpPr>
          <p:cNvPr id="2" name="Content Placeholder 1">
            <a:extLst>
              <a:ext uri="{FF2B5EF4-FFF2-40B4-BE49-F238E27FC236}">
                <a16:creationId xmlns:a16="http://schemas.microsoft.com/office/drawing/2014/main" id="{AF4C7CF2-1A06-4B86-8B81-C485574025C4}"/>
              </a:ext>
            </a:extLst>
          </p:cNvPr>
          <p:cNvSpPr>
            <a:spLocks noGrp="1"/>
          </p:cNvSpPr>
          <p:nvPr>
            <p:ph idx="1"/>
          </p:nvPr>
        </p:nvSpPr>
        <p:spPr/>
        <p:txBody>
          <a:bodyPr/>
          <a:lstStyle/>
          <a:p>
            <a:r>
              <a:rPr lang="en-US" dirty="0"/>
              <a:t>Tsunamis can travel upstream in coastal estuaries and rivers </a:t>
            </a:r>
          </a:p>
          <a:p>
            <a:r>
              <a:rPr lang="en-US" dirty="0"/>
              <a:t>The first wave of a tsunami may not be the largest  </a:t>
            </a:r>
          </a:p>
          <a:p>
            <a:r>
              <a:rPr lang="en-US" dirty="0"/>
              <a:t>A tsunami may impact coasts differently, depending on underwater land formation and the angle of the waves approaching the coast</a:t>
            </a:r>
          </a:p>
        </p:txBody>
      </p:sp>
      <p:sp>
        <p:nvSpPr>
          <p:cNvPr id="6" name="Content Placeholder 5">
            <a:extLst>
              <a:ext uri="{FF2B5EF4-FFF2-40B4-BE49-F238E27FC236}">
                <a16:creationId xmlns:a16="http://schemas.microsoft.com/office/drawing/2014/main" id="{8AC591A0-97B0-449C-B6DE-4767120A94A4}"/>
              </a:ext>
            </a:extLst>
          </p:cNvPr>
          <p:cNvSpPr>
            <a:spLocks noGrp="1"/>
          </p:cNvSpPr>
          <p:nvPr>
            <p:ph sz="quarter" idx="12"/>
          </p:nvPr>
        </p:nvSpPr>
        <p:spPr/>
        <p:txBody>
          <a:bodyPr/>
          <a:lstStyle/>
          <a:p>
            <a:r>
              <a:rPr lang="en-US" dirty="0"/>
              <a:t>PM TS-1</a:t>
            </a:r>
          </a:p>
        </p:txBody>
      </p:sp>
      <p:sp>
        <p:nvSpPr>
          <p:cNvPr id="4" name="Text Placeholder 3">
            <a:extLst>
              <a:ext uri="{FF2B5EF4-FFF2-40B4-BE49-F238E27FC236}">
                <a16:creationId xmlns:a16="http://schemas.microsoft.com/office/drawing/2014/main" id="{CFBDFC18-6C57-4B55-9EFD-EA0F4AE96CBA}"/>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3F90E3A3-4D7F-43E9-9B3E-AE5DB677A121}"/>
              </a:ext>
            </a:extLst>
          </p:cNvPr>
          <p:cNvSpPr>
            <a:spLocks noGrp="1"/>
          </p:cNvSpPr>
          <p:nvPr>
            <p:ph type="body" sz="quarter" idx="11"/>
          </p:nvPr>
        </p:nvSpPr>
        <p:spPr/>
        <p:txBody>
          <a:bodyPr/>
          <a:lstStyle/>
          <a:p>
            <a:r>
              <a:rPr lang="en-US" dirty="0"/>
              <a:t>TS-3</a:t>
            </a:r>
          </a:p>
        </p:txBody>
      </p:sp>
    </p:spTree>
    <p:extLst>
      <p:ext uri="{BB962C8B-B14F-4D97-AF65-F5344CB8AC3E}">
        <p14:creationId xmlns:p14="http://schemas.microsoft.com/office/powerpoint/2010/main" val="320100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7B7B7CE-0480-5B45-A7E3-0192AD1EC63A}"/>
              </a:ext>
            </a:extLst>
          </p:cNvPr>
          <p:cNvSpPr>
            <a:spLocks noGrp="1"/>
          </p:cNvSpPr>
          <p:nvPr>
            <p:ph type="title"/>
          </p:nvPr>
        </p:nvSpPr>
        <p:spPr>
          <a:xfrm>
            <a:off x="0" y="2179071"/>
            <a:ext cx="91440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Earthquake</a:t>
            </a:r>
          </a:p>
        </p:txBody>
      </p:sp>
      <p:sp>
        <p:nvSpPr>
          <p:cNvPr id="3" name="Text Placeholder 2">
            <a:extLst>
              <a:ext uri="{FF2B5EF4-FFF2-40B4-BE49-F238E27FC236}">
                <a16:creationId xmlns:a16="http://schemas.microsoft.com/office/drawing/2014/main" id="{ED4950CE-E2A9-4C97-A2BB-A1319395B33C}"/>
              </a:ext>
            </a:extLst>
          </p:cNvPr>
          <p:cNvSpPr>
            <a:spLocks noGrp="1"/>
          </p:cNvSpPr>
          <p:nvPr>
            <p:ph type="body" sz="quarter" idx="11"/>
          </p:nvPr>
        </p:nvSpPr>
        <p:spPr>
          <a:xfrm>
            <a:off x="-31899" y="1647161"/>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 </a:t>
            </a:r>
            <a:r>
              <a:rPr lang="en-US" sz="500" dirty="0">
                <a:solidFill>
                  <a:srgbClr val="448431"/>
                </a:solidFill>
              </a:rPr>
              <a:t>2</a:t>
            </a:r>
          </a:p>
        </p:txBody>
      </p:sp>
    </p:spTree>
    <p:extLst>
      <p:ext uri="{BB962C8B-B14F-4D97-AF65-F5344CB8AC3E}">
        <p14:creationId xmlns:p14="http://schemas.microsoft.com/office/powerpoint/2010/main" val="349659764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91509-5181-4CE2-B1E8-A8BD1A59471E}"/>
              </a:ext>
            </a:extLst>
          </p:cNvPr>
          <p:cNvSpPr>
            <a:spLocks noGrp="1"/>
          </p:cNvSpPr>
          <p:nvPr>
            <p:ph type="title"/>
          </p:nvPr>
        </p:nvSpPr>
        <p:spPr/>
        <p:txBody>
          <a:bodyPr/>
          <a:lstStyle/>
          <a:p>
            <a:r>
              <a:rPr lang="en-US" dirty="0"/>
              <a:t>Tsunami Preparedness</a:t>
            </a:r>
          </a:p>
        </p:txBody>
      </p:sp>
      <p:sp>
        <p:nvSpPr>
          <p:cNvPr id="2" name="Content Placeholder 1">
            <a:extLst>
              <a:ext uri="{FF2B5EF4-FFF2-40B4-BE49-F238E27FC236}">
                <a16:creationId xmlns:a16="http://schemas.microsoft.com/office/drawing/2014/main" id="{4CB1D7F8-AAB5-43E3-9516-BDACC411C352}"/>
              </a:ext>
            </a:extLst>
          </p:cNvPr>
          <p:cNvSpPr>
            <a:spLocks noGrp="1"/>
          </p:cNvSpPr>
          <p:nvPr>
            <p:ph idx="1"/>
          </p:nvPr>
        </p:nvSpPr>
        <p:spPr/>
        <p:txBody>
          <a:bodyPr/>
          <a:lstStyle/>
          <a:p>
            <a:r>
              <a:rPr lang="en-US" dirty="0"/>
              <a:t>Know the tsunami risk in your area </a:t>
            </a:r>
          </a:p>
          <a:p>
            <a:pPr lvl="1"/>
            <a:r>
              <a:rPr lang="en-US" dirty="0"/>
              <a:t>Find local inundation zones and evacuation plans for your home, work, and places you frequent </a:t>
            </a:r>
          </a:p>
          <a:p>
            <a:r>
              <a:rPr lang="en-US" dirty="0"/>
              <a:t>Learn the natural signs of a potential tsunami </a:t>
            </a:r>
          </a:p>
          <a:p>
            <a:r>
              <a:rPr lang="en-US" dirty="0"/>
              <a:t>If you live/work in an area at risk from tsunamis, be ready to evacuate if directed  </a:t>
            </a:r>
          </a:p>
          <a:p>
            <a:pPr lvl="1"/>
            <a:r>
              <a:rPr lang="en-US" dirty="0"/>
              <a:t>If visiting an area at risk from tsunamis, check with the hotel, motel, or campground operators for evacuation information </a:t>
            </a:r>
          </a:p>
        </p:txBody>
      </p:sp>
      <p:sp>
        <p:nvSpPr>
          <p:cNvPr id="6" name="Content Placeholder 5">
            <a:extLst>
              <a:ext uri="{FF2B5EF4-FFF2-40B4-BE49-F238E27FC236}">
                <a16:creationId xmlns:a16="http://schemas.microsoft.com/office/drawing/2014/main" id="{D69786E7-C4AD-468F-BF93-D869DB2BCA22}"/>
              </a:ext>
            </a:extLst>
          </p:cNvPr>
          <p:cNvSpPr>
            <a:spLocks noGrp="1"/>
          </p:cNvSpPr>
          <p:nvPr>
            <p:ph sz="quarter" idx="12"/>
          </p:nvPr>
        </p:nvSpPr>
        <p:spPr/>
        <p:txBody>
          <a:bodyPr/>
          <a:lstStyle/>
          <a:p>
            <a:r>
              <a:rPr lang="en-US" dirty="0"/>
              <a:t>PM TS-1</a:t>
            </a:r>
          </a:p>
        </p:txBody>
      </p:sp>
      <p:sp>
        <p:nvSpPr>
          <p:cNvPr id="4" name="Text Placeholder 3">
            <a:extLst>
              <a:ext uri="{FF2B5EF4-FFF2-40B4-BE49-F238E27FC236}">
                <a16:creationId xmlns:a16="http://schemas.microsoft.com/office/drawing/2014/main" id="{3AB74E22-C4C4-4AB1-9328-3B031EAA4440}"/>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951D8529-52BB-4485-B458-1612489308DF}"/>
              </a:ext>
            </a:extLst>
          </p:cNvPr>
          <p:cNvSpPr>
            <a:spLocks noGrp="1"/>
          </p:cNvSpPr>
          <p:nvPr>
            <p:ph type="body" sz="quarter" idx="11"/>
          </p:nvPr>
        </p:nvSpPr>
        <p:spPr/>
        <p:txBody>
          <a:bodyPr/>
          <a:lstStyle/>
          <a:p>
            <a:r>
              <a:rPr lang="en-US" dirty="0"/>
              <a:t>TS-4</a:t>
            </a:r>
          </a:p>
        </p:txBody>
      </p:sp>
    </p:spTree>
    <p:extLst>
      <p:ext uri="{BB962C8B-B14F-4D97-AF65-F5344CB8AC3E}">
        <p14:creationId xmlns:p14="http://schemas.microsoft.com/office/powerpoint/2010/main" val="399840749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AA090-941E-40BD-9C76-FAC1BC5403A2}"/>
              </a:ext>
            </a:extLst>
          </p:cNvPr>
          <p:cNvSpPr>
            <a:spLocks noGrp="1"/>
          </p:cNvSpPr>
          <p:nvPr>
            <p:ph type="title"/>
          </p:nvPr>
        </p:nvSpPr>
        <p:spPr/>
        <p:txBody>
          <a:bodyPr>
            <a:normAutofit/>
          </a:bodyPr>
          <a:lstStyle/>
          <a:p>
            <a:r>
              <a:rPr lang="en-US" dirty="0"/>
              <a:t>Tsunami Preparedness </a:t>
            </a:r>
            <a:r>
              <a:rPr lang="en-US" sz="100" dirty="0">
                <a:solidFill>
                  <a:srgbClr val="448431"/>
                </a:solidFill>
              </a:rPr>
              <a:t>(continued)</a:t>
            </a:r>
          </a:p>
        </p:txBody>
      </p:sp>
      <p:sp>
        <p:nvSpPr>
          <p:cNvPr id="2" name="Content Placeholder 1">
            <a:extLst>
              <a:ext uri="{FF2B5EF4-FFF2-40B4-BE49-F238E27FC236}">
                <a16:creationId xmlns:a16="http://schemas.microsoft.com/office/drawing/2014/main" id="{B761F94F-890E-4D3B-A82F-8342F1ED0E98}"/>
              </a:ext>
            </a:extLst>
          </p:cNvPr>
          <p:cNvSpPr>
            <a:spLocks noGrp="1"/>
          </p:cNvSpPr>
          <p:nvPr>
            <p:ph idx="1"/>
          </p:nvPr>
        </p:nvSpPr>
        <p:spPr/>
        <p:txBody>
          <a:bodyPr/>
          <a:lstStyle/>
          <a:p>
            <a:r>
              <a:rPr lang="en-US" dirty="0"/>
              <a:t>Discuss tsunamis with your family </a:t>
            </a:r>
          </a:p>
          <a:p>
            <a:r>
              <a:rPr lang="en-US" dirty="0"/>
              <a:t>Develop personal and family evacuation plans based on local plans </a:t>
            </a:r>
          </a:p>
          <a:p>
            <a:r>
              <a:rPr lang="en-US" dirty="0"/>
              <a:t>Talk to your insurance agent </a:t>
            </a:r>
          </a:p>
          <a:p>
            <a:r>
              <a:rPr lang="en-US" dirty="0"/>
              <a:t>Use NOAA Weather Radio and learn about and subscribe to local tsunami alerts and warnings </a:t>
            </a:r>
          </a:p>
        </p:txBody>
      </p:sp>
      <p:sp>
        <p:nvSpPr>
          <p:cNvPr id="6" name="Content Placeholder 5">
            <a:extLst>
              <a:ext uri="{FF2B5EF4-FFF2-40B4-BE49-F238E27FC236}">
                <a16:creationId xmlns:a16="http://schemas.microsoft.com/office/drawing/2014/main" id="{15C510FD-DC45-4700-99E0-C974EA8557F6}"/>
              </a:ext>
            </a:extLst>
          </p:cNvPr>
          <p:cNvSpPr>
            <a:spLocks noGrp="1"/>
          </p:cNvSpPr>
          <p:nvPr>
            <p:ph sz="quarter" idx="12"/>
          </p:nvPr>
        </p:nvSpPr>
        <p:spPr/>
        <p:txBody>
          <a:bodyPr/>
          <a:lstStyle/>
          <a:p>
            <a:r>
              <a:rPr lang="en-US" dirty="0"/>
              <a:t>PM TS-2</a:t>
            </a:r>
          </a:p>
        </p:txBody>
      </p:sp>
      <p:sp>
        <p:nvSpPr>
          <p:cNvPr id="4" name="Text Placeholder 3">
            <a:extLst>
              <a:ext uri="{FF2B5EF4-FFF2-40B4-BE49-F238E27FC236}">
                <a16:creationId xmlns:a16="http://schemas.microsoft.com/office/drawing/2014/main" id="{27B28260-5E67-475B-ACEB-A3FC42668190}"/>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71C557F3-7FB5-4714-9B68-FDDEE25485A7}"/>
              </a:ext>
            </a:extLst>
          </p:cNvPr>
          <p:cNvSpPr>
            <a:spLocks noGrp="1"/>
          </p:cNvSpPr>
          <p:nvPr>
            <p:ph type="body" sz="quarter" idx="11"/>
          </p:nvPr>
        </p:nvSpPr>
        <p:spPr/>
        <p:txBody>
          <a:bodyPr/>
          <a:lstStyle/>
          <a:p>
            <a:r>
              <a:rPr lang="en-US" dirty="0"/>
              <a:t>TS-5</a:t>
            </a:r>
          </a:p>
        </p:txBody>
      </p:sp>
    </p:spTree>
    <p:extLst>
      <p:ext uri="{BB962C8B-B14F-4D97-AF65-F5344CB8AC3E}">
        <p14:creationId xmlns:p14="http://schemas.microsoft.com/office/powerpoint/2010/main" val="78016765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00578-6488-4CD3-980B-1672D2CC558A}"/>
              </a:ext>
            </a:extLst>
          </p:cNvPr>
          <p:cNvSpPr>
            <a:spLocks noGrp="1"/>
          </p:cNvSpPr>
          <p:nvPr>
            <p:ph type="title"/>
          </p:nvPr>
        </p:nvSpPr>
        <p:spPr/>
        <p:txBody>
          <a:bodyPr>
            <a:normAutofit/>
          </a:bodyPr>
          <a:lstStyle/>
          <a:p>
            <a:r>
              <a:rPr lang="en-US" dirty="0"/>
              <a:t>Protecting Property </a:t>
            </a:r>
            <a:r>
              <a:rPr lang="en-US" sz="500" dirty="0">
                <a:solidFill>
                  <a:srgbClr val="448431"/>
                </a:solidFill>
              </a:rPr>
              <a:t>(continued)</a:t>
            </a:r>
          </a:p>
        </p:txBody>
      </p:sp>
      <p:sp>
        <p:nvSpPr>
          <p:cNvPr id="2" name="Content Placeholder 1">
            <a:extLst>
              <a:ext uri="{FF2B5EF4-FFF2-40B4-BE49-F238E27FC236}">
                <a16:creationId xmlns:a16="http://schemas.microsoft.com/office/drawing/2014/main" id="{D8639266-5D42-4EE5-9C50-78EE2B608C71}"/>
              </a:ext>
            </a:extLst>
          </p:cNvPr>
          <p:cNvSpPr>
            <a:spLocks noGrp="1"/>
          </p:cNvSpPr>
          <p:nvPr>
            <p:ph idx="1"/>
          </p:nvPr>
        </p:nvSpPr>
        <p:spPr/>
        <p:txBody>
          <a:bodyPr/>
          <a:lstStyle/>
          <a:p>
            <a:r>
              <a:rPr lang="en-US" dirty="0"/>
              <a:t>Avoid building or living within several hundred feet of the coastline  </a:t>
            </a:r>
          </a:p>
          <a:p>
            <a:pPr lvl="1"/>
            <a:r>
              <a:rPr lang="en-US" dirty="0"/>
              <a:t>These areas are most likely to experience damage from tsunamis, strong winds, or coastal storms  </a:t>
            </a:r>
          </a:p>
          <a:p>
            <a:r>
              <a:rPr lang="en-US" dirty="0"/>
              <a:t>Elevate coastal homes </a:t>
            </a:r>
          </a:p>
          <a:p>
            <a:pPr lvl="1"/>
            <a:r>
              <a:rPr lang="en-US" dirty="0"/>
              <a:t>Most tsunamis are less than 10 feet high  </a:t>
            </a:r>
          </a:p>
          <a:p>
            <a:r>
              <a:rPr lang="en-US" dirty="0"/>
              <a:t>Consult with a professional for advice about ways to make your house more resistant to a tsunami </a:t>
            </a:r>
          </a:p>
        </p:txBody>
      </p:sp>
      <p:sp>
        <p:nvSpPr>
          <p:cNvPr id="6" name="Content Placeholder 5">
            <a:extLst>
              <a:ext uri="{FF2B5EF4-FFF2-40B4-BE49-F238E27FC236}">
                <a16:creationId xmlns:a16="http://schemas.microsoft.com/office/drawing/2014/main" id="{B5FF2B5C-ADC7-40A7-B914-6A556CD6D66D}"/>
              </a:ext>
            </a:extLst>
          </p:cNvPr>
          <p:cNvSpPr>
            <a:spLocks noGrp="1"/>
          </p:cNvSpPr>
          <p:nvPr>
            <p:ph sz="quarter" idx="12"/>
          </p:nvPr>
        </p:nvSpPr>
        <p:spPr/>
        <p:txBody>
          <a:bodyPr/>
          <a:lstStyle/>
          <a:p>
            <a:r>
              <a:rPr lang="en-US" dirty="0"/>
              <a:t>PM TS-2</a:t>
            </a:r>
          </a:p>
        </p:txBody>
      </p:sp>
      <p:sp>
        <p:nvSpPr>
          <p:cNvPr id="4" name="Text Placeholder 3">
            <a:extLst>
              <a:ext uri="{FF2B5EF4-FFF2-40B4-BE49-F238E27FC236}">
                <a16:creationId xmlns:a16="http://schemas.microsoft.com/office/drawing/2014/main" id="{C1C6B6DE-2518-40BE-BEB9-849A3A59F04F}"/>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54950C49-B8B3-4117-A136-F27A640030B8}"/>
              </a:ext>
            </a:extLst>
          </p:cNvPr>
          <p:cNvSpPr>
            <a:spLocks noGrp="1"/>
          </p:cNvSpPr>
          <p:nvPr>
            <p:ph type="body" sz="quarter" idx="11"/>
          </p:nvPr>
        </p:nvSpPr>
        <p:spPr/>
        <p:txBody>
          <a:bodyPr/>
          <a:lstStyle/>
          <a:p>
            <a:r>
              <a:rPr lang="en-US" dirty="0"/>
              <a:t>TS-6</a:t>
            </a:r>
          </a:p>
        </p:txBody>
      </p:sp>
    </p:spTree>
    <p:extLst>
      <p:ext uri="{BB962C8B-B14F-4D97-AF65-F5344CB8AC3E}">
        <p14:creationId xmlns:p14="http://schemas.microsoft.com/office/powerpoint/2010/main" val="8152929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447B3-208B-4707-8E3D-6BCD9D7B2879}"/>
              </a:ext>
            </a:extLst>
          </p:cNvPr>
          <p:cNvSpPr>
            <a:spLocks noGrp="1"/>
          </p:cNvSpPr>
          <p:nvPr>
            <p:ph type="title"/>
          </p:nvPr>
        </p:nvSpPr>
        <p:spPr/>
        <p:txBody>
          <a:bodyPr>
            <a:normAutofit fontScale="90000"/>
          </a:bodyPr>
          <a:lstStyle/>
          <a:p>
            <a:r>
              <a:rPr lang="en-US" dirty="0"/>
              <a:t>Tsunami Alerts and Warnings</a:t>
            </a:r>
          </a:p>
        </p:txBody>
      </p:sp>
      <p:sp>
        <p:nvSpPr>
          <p:cNvPr id="2" name="Content Placeholder 1">
            <a:extLst>
              <a:ext uri="{FF2B5EF4-FFF2-40B4-BE49-F238E27FC236}">
                <a16:creationId xmlns:a16="http://schemas.microsoft.com/office/drawing/2014/main" id="{F084A18E-00A6-4E32-B73E-354117579BCA}"/>
              </a:ext>
            </a:extLst>
          </p:cNvPr>
          <p:cNvSpPr>
            <a:spLocks noGrp="1"/>
          </p:cNvSpPr>
          <p:nvPr>
            <p:ph idx="1"/>
          </p:nvPr>
        </p:nvSpPr>
        <p:spPr>
          <a:xfrm>
            <a:off x="315142" y="1521229"/>
            <a:ext cx="8512974" cy="4781145"/>
          </a:xfrm>
        </p:spPr>
        <p:txBody>
          <a:bodyPr/>
          <a:lstStyle/>
          <a:p>
            <a:r>
              <a:rPr lang="en-US" dirty="0"/>
              <a:t>Tsunami Watch </a:t>
            </a:r>
          </a:p>
          <a:p>
            <a:pPr lvl="1"/>
            <a:r>
              <a:rPr lang="en-US" dirty="0"/>
              <a:t>A distant earthquake has occurred. A tsunami is possible  </a:t>
            </a:r>
          </a:p>
          <a:p>
            <a:pPr lvl="1"/>
            <a:r>
              <a:rPr lang="en-US" dirty="0"/>
              <a:t>Stay tuned for more information. Be prepared to take action if necessary</a:t>
            </a:r>
          </a:p>
          <a:p>
            <a:r>
              <a:rPr lang="en-US" dirty="0"/>
              <a:t>Tsunami Advisory </a:t>
            </a:r>
          </a:p>
          <a:p>
            <a:pPr lvl="1"/>
            <a:r>
              <a:rPr lang="en-US" dirty="0"/>
              <a:t>A tsunami with potential for strong currents or waves dangerous to those in or very near the water is expected or occurring. There may be flooding of beach and harbor areas</a:t>
            </a:r>
          </a:p>
          <a:p>
            <a:pPr lvl="1"/>
            <a:r>
              <a:rPr lang="en-US" dirty="0"/>
              <a:t>Stay out of the water and away from beaches and waterways  Follow instructions from local officials</a:t>
            </a:r>
          </a:p>
        </p:txBody>
      </p:sp>
      <p:sp>
        <p:nvSpPr>
          <p:cNvPr id="6" name="Content Placeholder 5">
            <a:extLst>
              <a:ext uri="{FF2B5EF4-FFF2-40B4-BE49-F238E27FC236}">
                <a16:creationId xmlns:a16="http://schemas.microsoft.com/office/drawing/2014/main" id="{434374C4-8E42-41BE-BD43-FAE047FE3350}"/>
              </a:ext>
            </a:extLst>
          </p:cNvPr>
          <p:cNvSpPr>
            <a:spLocks noGrp="1"/>
          </p:cNvSpPr>
          <p:nvPr>
            <p:ph sz="quarter" idx="12"/>
          </p:nvPr>
        </p:nvSpPr>
        <p:spPr/>
        <p:txBody>
          <a:bodyPr/>
          <a:lstStyle/>
          <a:p>
            <a:r>
              <a:rPr lang="en-US" dirty="0"/>
              <a:t>PM TS-3</a:t>
            </a:r>
          </a:p>
        </p:txBody>
      </p:sp>
      <p:sp>
        <p:nvSpPr>
          <p:cNvPr id="4" name="Text Placeholder 3">
            <a:extLst>
              <a:ext uri="{FF2B5EF4-FFF2-40B4-BE49-F238E27FC236}">
                <a16:creationId xmlns:a16="http://schemas.microsoft.com/office/drawing/2014/main" id="{CEC62CA2-6689-4D1B-99CB-DF58F165F10C}"/>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9B0307C6-808C-457F-AFAB-0F92BE8B5342}"/>
              </a:ext>
            </a:extLst>
          </p:cNvPr>
          <p:cNvSpPr>
            <a:spLocks noGrp="1"/>
          </p:cNvSpPr>
          <p:nvPr>
            <p:ph type="body" sz="quarter" idx="11"/>
          </p:nvPr>
        </p:nvSpPr>
        <p:spPr/>
        <p:txBody>
          <a:bodyPr/>
          <a:lstStyle/>
          <a:p>
            <a:r>
              <a:rPr lang="en-US" dirty="0"/>
              <a:t>TS-7</a:t>
            </a:r>
          </a:p>
        </p:txBody>
      </p:sp>
    </p:spTree>
    <p:extLst>
      <p:ext uri="{BB962C8B-B14F-4D97-AF65-F5344CB8AC3E}">
        <p14:creationId xmlns:p14="http://schemas.microsoft.com/office/powerpoint/2010/main" val="336088530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447B3-208B-4707-8E3D-6BCD9D7B2879}"/>
              </a:ext>
            </a:extLst>
          </p:cNvPr>
          <p:cNvSpPr>
            <a:spLocks noGrp="1"/>
          </p:cNvSpPr>
          <p:nvPr>
            <p:ph type="title"/>
          </p:nvPr>
        </p:nvSpPr>
        <p:spPr/>
        <p:txBody>
          <a:bodyPr>
            <a:normAutofit fontScale="90000"/>
          </a:bodyPr>
          <a:lstStyle/>
          <a:p>
            <a:r>
              <a:rPr lang="en-US" dirty="0"/>
              <a:t>Tsunami Alerts and Warnings </a:t>
            </a:r>
            <a:r>
              <a:rPr lang="en-US" dirty="0">
                <a:solidFill>
                  <a:srgbClr val="448431"/>
                </a:solidFill>
              </a:rPr>
              <a:t>(continued)</a:t>
            </a:r>
          </a:p>
        </p:txBody>
      </p:sp>
      <p:sp>
        <p:nvSpPr>
          <p:cNvPr id="2" name="Content Placeholder 1">
            <a:extLst>
              <a:ext uri="{FF2B5EF4-FFF2-40B4-BE49-F238E27FC236}">
                <a16:creationId xmlns:a16="http://schemas.microsoft.com/office/drawing/2014/main" id="{F084A18E-00A6-4E32-B73E-354117579BCA}"/>
              </a:ext>
            </a:extLst>
          </p:cNvPr>
          <p:cNvSpPr>
            <a:spLocks noGrp="1"/>
          </p:cNvSpPr>
          <p:nvPr>
            <p:ph idx="1"/>
          </p:nvPr>
        </p:nvSpPr>
        <p:spPr/>
        <p:txBody>
          <a:bodyPr/>
          <a:lstStyle/>
          <a:p>
            <a:r>
              <a:rPr lang="en-US" dirty="0"/>
              <a:t>Tsunami Warning </a:t>
            </a:r>
          </a:p>
          <a:p>
            <a:pPr lvl="1"/>
            <a:r>
              <a:rPr lang="en-US" dirty="0"/>
              <a:t>A tsunami that may cause widespread flooding is expected or occurring. Dangerous coastal flooding and powerful currents are possible and may continue for several hours or days after initial arrival</a:t>
            </a:r>
          </a:p>
          <a:p>
            <a:pPr lvl="1"/>
            <a:r>
              <a:rPr lang="en-US" dirty="0"/>
              <a:t>Follow instructions from local officials. Evacuation is recommended. Move to high ground or inland (away from water)</a:t>
            </a:r>
          </a:p>
        </p:txBody>
      </p:sp>
      <p:sp>
        <p:nvSpPr>
          <p:cNvPr id="6" name="Content Placeholder 5">
            <a:extLst>
              <a:ext uri="{FF2B5EF4-FFF2-40B4-BE49-F238E27FC236}">
                <a16:creationId xmlns:a16="http://schemas.microsoft.com/office/drawing/2014/main" id="{434374C4-8E42-41BE-BD43-FAE047FE3350}"/>
              </a:ext>
            </a:extLst>
          </p:cNvPr>
          <p:cNvSpPr>
            <a:spLocks noGrp="1"/>
          </p:cNvSpPr>
          <p:nvPr>
            <p:ph sz="quarter" idx="12"/>
          </p:nvPr>
        </p:nvSpPr>
        <p:spPr/>
        <p:txBody>
          <a:bodyPr/>
          <a:lstStyle/>
          <a:p>
            <a:r>
              <a:rPr lang="en-US" dirty="0"/>
              <a:t>PM TS-3</a:t>
            </a:r>
          </a:p>
        </p:txBody>
      </p:sp>
      <p:sp>
        <p:nvSpPr>
          <p:cNvPr id="4" name="Text Placeholder 3">
            <a:extLst>
              <a:ext uri="{FF2B5EF4-FFF2-40B4-BE49-F238E27FC236}">
                <a16:creationId xmlns:a16="http://schemas.microsoft.com/office/drawing/2014/main" id="{CEC62CA2-6689-4D1B-99CB-DF58F165F10C}"/>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9B0307C6-808C-457F-AFAB-0F92BE8B5342}"/>
              </a:ext>
            </a:extLst>
          </p:cNvPr>
          <p:cNvSpPr>
            <a:spLocks noGrp="1"/>
          </p:cNvSpPr>
          <p:nvPr>
            <p:ph type="body" sz="quarter" idx="11"/>
          </p:nvPr>
        </p:nvSpPr>
        <p:spPr/>
        <p:txBody>
          <a:bodyPr/>
          <a:lstStyle/>
          <a:p>
            <a:r>
              <a:rPr lang="en-US" dirty="0"/>
              <a:t>TS-8</a:t>
            </a:r>
          </a:p>
        </p:txBody>
      </p:sp>
    </p:spTree>
    <p:extLst>
      <p:ext uri="{BB962C8B-B14F-4D97-AF65-F5344CB8AC3E}">
        <p14:creationId xmlns:p14="http://schemas.microsoft.com/office/powerpoint/2010/main" val="333661135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048E0F-4223-4212-9313-EF5FE2B14038}"/>
              </a:ext>
            </a:extLst>
          </p:cNvPr>
          <p:cNvSpPr>
            <a:spLocks noGrp="1"/>
          </p:cNvSpPr>
          <p:nvPr>
            <p:ph type="title"/>
          </p:nvPr>
        </p:nvSpPr>
        <p:spPr/>
        <p:txBody>
          <a:bodyPr/>
          <a:lstStyle/>
          <a:p>
            <a:r>
              <a:rPr lang="en-US" dirty="0"/>
              <a:t>During a Tsunami</a:t>
            </a:r>
          </a:p>
        </p:txBody>
      </p:sp>
      <p:sp>
        <p:nvSpPr>
          <p:cNvPr id="2" name="Content Placeholder 1">
            <a:extLst>
              <a:ext uri="{FF2B5EF4-FFF2-40B4-BE49-F238E27FC236}">
                <a16:creationId xmlns:a16="http://schemas.microsoft.com/office/drawing/2014/main" id="{CD6DCD6C-2862-41C7-B99C-577E1EABBB96}"/>
              </a:ext>
            </a:extLst>
          </p:cNvPr>
          <p:cNvSpPr>
            <a:spLocks noGrp="1"/>
          </p:cNvSpPr>
          <p:nvPr>
            <p:ph idx="1"/>
          </p:nvPr>
        </p:nvSpPr>
        <p:spPr/>
        <p:txBody>
          <a:bodyPr/>
          <a:lstStyle/>
          <a:p>
            <a:r>
              <a:rPr lang="en-US" dirty="0"/>
              <a:t>Evacuate immediately if in tsunami risk area </a:t>
            </a:r>
          </a:p>
          <a:p>
            <a:r>
              <a:rPr lang="en-US" dirty="0"/>
              <a:t>Follow instructions issued by local authorities </a:t>
            </a:r>
          </a:p>
          <a:p>
            <a:r>
              <a:rPr lang="en-US" dirty="0"/>
              <a:t>Get to higher ground as far inland as possible </a:t>
            </a:r>
          </a:p>
          <a:p>
            <a:r>
              <a:rPr lang="en-US" dirty="0"/>
              <a:t>If unable to get to higher ground or move inland in a timely fashion, move to the upper levels of a tall, fortified building </a:t>
            </a:r>
          </a:p>
          <a:p>
            <a:r>
              <a:rPr lang="en-US" dirty="0"/>
              <a:t>Listen to NOAA Weather Radio or Coast Guard emergency frequency station </a:t>
            </a:r>
          </a:p>
        </p:txBody>
      </p:sp>
      <p:sp>
        <p:nvSpPr>
          <p:cNvPr id="6" name="Content Placeholder 5">
            <a:extLst>
              <a:ext uri="{FF2B5EF4-FFF2-40B4-BE49-F238E27FC236}">
                <a16:creationId xmlns:a16="http://schemas.microsoft.com/office/drawing/2014/main" id="{5BD0A649-8E5C-43FA-98DB-2775006A08E3}"/>
              </a:ext>
            </a:extLst>
          </p:cNvPr>
          <p:cNvSpPr>
            <a:spLocks noGrp="1"/>
          </p:cNvSpPr>
          <p:nvPr>
            <p:ph sz="quarter" idx="12"/>
          </p:nvPr>
        </p:nvSpPr>
        <p:spPr/>
        <p:txBody>
          <a:bodyPr/>
          <a:lstStyle/>
          <a:p>
            <a:r>
              <a:rPr lang="en-US" dirty="0"/>
              <a:t>PM TS-3</a:t>
            </a:r>
          </a:p>
        </p:txBody>
      </p:sp>
      <p:sp>
        <p:nvSpPr>
          <p:cNvPr id="4" name="Text Placeholder 3">
            <a:extLst>
              <a:ext uri="{FF2B5EF4-FFF2-40B4-BE49-F238E27FC236}">
                <a16:creationId xmlns:a16="http://schemas.microsoft.com/office/drawing/2014/main" id="{3B6F828A-1CB8-4714-9AE0-21368B7E259B}"/>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D733A4F4-0E19-4930-9411-163F0C88A494}"/>
              </a:ext>
            </a:extLst>
          </p:cNvPr>
          <p:cNvSpPr>
            <a:spLocks noGrp="1"/>
          </p:cNvSpPr>
          <p:nvPr>
            <p:ph type="body" sz="quarter" idx="11"/>
          </p:nvPr>
        </p:nvSpPr>
        <p:spPr/>
        <p:txBody>
          <a:bodyPr/>
          <a:lstStyle/>
          <a:p>
            <a:r>
              <a:rPr lang="en-US" dirty="0"/>
              <a:t>TS-9</a:t>
            </a:r>
          </a:p>
        </p:txBody>
      </p:sp>
    </p:spTree>
    <p:extLst>
      <p:ext uri="{BB962C8B-B14F-4D97-AF65-F5344CB8AC3E}">
        <p14:creationId xmlns:p14="http://schemas.microsoft.com/office/powerpoint/2010/main" val="35772878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E29B7-7FD1-4AE5-B047-A7B9F34B6351}"/>
              </a:ext>
            </a:extLst>
          </p:cNvPr>
          <p:cNvSpPr>
            <a:spLocks noGrp="1"/>
          </p:cNvSpPr>
          <p:nvPr>
            <p:ph type="title"/>
          </p:nvPr>
        </p:nvSpPr>
        <p:spPr/>
        <p:txBody>
          <a:bodyPr>
            <a:normAutofit/>
          </a:bodyPr>
          <a:lstStyle/>
          <a:p>
            <a:r>
              <a:rPr lang="en-US" dirty="0"/>
              <a:t>During a Tsunami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E8F5259C-02D4-44A7-AA22-26EEE76B29AD}"/>
              </a:ext>
            </a:extLst>
          </p:cNvPr>
          <p:cNvSpPr>
            <a:spLocks noGrp="1"/>
          </p:cNvSpPr>
          <p:nvPr>
            <p:ph idx="1"/>
          </p:nvPr>
        </p:nvSpPr>
        <p:spPr/>
        <p:txBody>
          <a:bodyPr/>
          <a:lstStyle/>
          <a:p>
            <a:r>
              <a:rPr lang="en-US" dirty="0"/>
              <a:t>If out on ocean, be sure to get as far from coast as possible  </a:t>
            </a:r>
          </a:p>
          <a:p>
            <a:r>
              <a:rPr lang="en-US" dirty="0"/>
              <a:t>If your boat is in the harbor, only take your boat offshore if the local authority (harbor master or port captain) permits it and you have supplies to remain at sea for two or three days </a:t>
            </a:r>
          </a:p>
        </p:txBody>
      </p:sp>
      <p:sp>
        <p:nvSpPr>
          <p:cNvPr id="6" name="Content Placeholder 5">
            <a:extLst>
              <a:ext uri="{FF2B5EF4-FFF2-40B4-BE49-F238E27FC236}">
                <a16:creationId xmlns:a16="http://schemas.microsoft.com/office/drawing/2014/main" id="{A285D988-5131-4031-9599-5F2EF031218F}"/>
              </a:ext>
            </a:extLst>
          </p:cNvPr>
          <p:cNvSpPr>
            <a:spLocks noGrp="1"/>
          </p:cNvSpPr>
          <p:nvPr>
            <p:ph sz="quarter" idx="12"/>
          </p:nvPr>
        </p:nvSpPr>
        <p:spPr/>
        <p:txBody>
          <a:bodyPr/>
          <a:lstStyle/>
          <a:p>
            <a:r>
              <a:rPr lang="en-US" dirty="0"/>
              <a:t>PM TS-4</a:t>
            </a:r>
          </a:p>
        </p:txBody>
      </p:sp>
      <p:sp>
        <p:nvSpPr>
          <p:cNvPr id="4" name="Text Placeholder 3">
            <a:extLst>
              <a:ext uri="{FF2B5EF4-FFF2-40B4-BE49-F238E27FC236}">
                <a16:creationId xmlns:a16="http://schemas.microsoft.com/office/drawing/2014/main" id="{B39A08A3-E264-47B0-9FA3-08D75CF2DEDA}"/>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48C5FEEC-BF10-498B-9D57-3E52F4B44D60}"/>
              </a:ext>
            </a:extLst>
          </p:cNvPr>
          <p:cNvSpPr>
            <a:spLocks noGrp="1"/>
          </p:cNvSpPr>
          <p:nvPr>
            <p:ph type="body" sz="quarter" idx="11"/>
          </p:nvPr>
        </p:nvSpPr>
        <p:spPr/>
        <p:txBody>
          <a:bodyPr/>
          <a:lstStyle/>
          <a:p>
            <a:r>
              <a:rPr lang="en-US" dirty="0"/>
              <a:t>TS-10</a:t>
            </a:r>
          </a:p>
        </p:txBody>
      </p:sp>
    </p:spTree>
    <p:extLst>
      <p:ext uri="{BB962C8B-B14F-4D97-AF65-F5344CB8AC3E}">
        <p14:creationId xmlns:p14="http://schemas.microsoft.com/office/powerpoint/2010/main" val="325842625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C1E23E-3C21-43BB-83C6-C21632DDA46B}"/>
              </a:ext>
            </a:extLst>
          </p:cNvPr>
          <p:cNvSpPr>
            <a:spLocks noGrp="1"/>
          </p:cNvSpPr>
          <p:nvPr>
            <p:ph type="title"/>
          </p:nvPr>
        </p:nvSpPr>
        <p:spPr/>
        <p:txBody>
          <a:bodyPr>
            <a:normAutofit fontScale="90000"/>
          </a:bodyPr>
          <a:lstStyle/>
          <a:p>
            <a:r>
              <a:rPr lang="en-US" dirty="0"/>
              <a:t>Tsunamis and Earthquakes</a:t>
            </a:r>
          </a:p>
        </p:txBody>
      </p:sp>
      <p:sp>
        <p:nvSpPr>
          <p:cNvPr id="2" name="Content Placeholder 1">
            <a:extLst>
              <a:ext uri="{FF2B5EF4-FFF2-40B4-BE49-F238E27FC236}">
                <a16:creationId xmlns:a16="http://schemas.microsoft.com/office/drawing/2014/main" id="{199B6DEA-BDEC-479B-8D8E-C0DE79C3D22B}"/>
              </a:ext>
            </a:extLst>
          </p:cNvPr>
          <p:cNvSpPr>
            <a:spLocks noGrp="1"/>
          </p:cNvSpPr>
          <p:nvPr>
            <p:ph idx="1"/>
          </p:nvPr>
        </p:nvSpPr>
        <p:spPr/>
        <p:txBody>
          <a:bodyPr/>
          <a:lstStyle/>
          <a:p>
            <a:r>
              <a:rPr lang="en-US" dirty="0"/>
              <a:t>If a strong, coastal earthquake occurs: drop, cover, and hold on  </a:t>
            </a:r>
          </a:p>
          <a:p>
            <a:r>
              <a:rPr lang="en-US" dirty="0"/>
              <a:t>When shaking stops, walk quickly inland or to higher ground immediately  </a:t>
            </a:r>
          </a:p>
          <a:p>
            <a:pPr lvl="1"/>
            <a:r>
              <a:rPr lang="en-US" dirty="0"/>
              <a:t>Listen for an official evacuation notice </a:t>
            </a:r>
          </a:p>
          <a:p>
            <a:pPr lvl="1"/>
            <a:r>
              <a:rPr lang="en-US" dirty="0"/>
              <a:t>If given, leave immediately following the evacuation route  </a:t>
            </a:r>
          </a:p>
          <a:p>
            <a:pPr lvl="1"/>
            <a:r>
              <a:rPr lang="en-US" dirty="0"/>
              <a:t>Avoid downed power lines, and stay away from buildings and bridges</a:t>
            </a:r>
          </a:p>
        </p:txBody>
      </p:sp>
      <p:sp>
        <p:nvSpPr>
          <p:cNvPr id="6" name="Content Placeholder 5">
            <a:extLst>
              <a:ext uri="{FF2B5EF4-FFF2-40B4-BE49-F238E27FC236}">
                <a16:creationId xmlns:a16="http://schemas.microsoft.com/office/drawing/2014/main" id="{A512D484-DA87-4116-B0F0-D3D004C024BC}"/>
              </a:ext>
            </a:extLst>
          </p:cNvPr>
          <p:cNvSpPr>
            <a:spLocks noGrp="1"/>
          </p:cNvSpPr>
          <p:nvPr>
            <p:ph sz="quarter" idx="12"/>
          </p:nvPr>
        </p:nvSpPr>
        <p:spPr/>
        <p:txBody>
          <a:bodyPr/>
          <a:lstStyle/>
          <a:p>
            <a:r>
              <a:rPr lang="en-US" dirty="0"/>
              <a:t>PM TS-4</a:t>
            </a:r>
          </a:p>
        </p:txBody>
      </p:sp>
      <p:sp>
        <p:nvSpPr>
          <p:cNvPr id="4" name="Text Placeholder 3">
            <a:extLst>
              <a:ext uri="{FF2B5EF4-FFF2-40B4-BE49-F238E27FC236}">
                <a16:creationId xmlns:a16="http://schemas.microsoft.com/office/drawing/2014/main" id="{F042302B-A580-46D4-8C72-DF3DFE2672F3}"/>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289BE200-59B7-4B38-94BB-E4E244637892}"/>
              </a:ext>
            </a:extLst>
          </p:cNvPr>
          <p:cNvSpPr>
            <a:spLocks noGrp="1"/>
          </p:cNvSpPr>
          <p:nvPr>
            <p:ph type="body" sz="quarter" idx="11"/>
          </p:nvPr>
        </p:nvSpPr>
        <p:spPr/>
        <p:txBody>
          <a:bodyPr/>
          <a:lstStyle/>
          <a:p>
            <a:r>
              <a:rPr lang="en-US" dirty="0"/>
              <a:t>TS-11</a:t>
            </a:r>
          </a:p>
        </p:txBody>
      </p:sp>
    </p:spTree>
    <p:extLst>
      <p:ext uri="{BB962C8B-B14F-4D97-AF65-F5344CB8AC3E}">
        <p14:creationId xmlns:p14="http://schemas.microsoft.com/office/powerpoint/2010/main" val="244931085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C7358-3B32-4616-813D-9933867AD36D}"/>
              </a:ext>
            </a:extLst>
          </p:cNvPr>
          <p:cNvSpPr>
            <a:spLocks noGrp="1"/>
          </p:cNvSpPr>
          <p:nvPr>
            <p:ph type="title"/>
          </p:nvPr>
        </p:nvSpPr>
        <p:spPr/>
        <p:txBody>
          <a:bodyPr/>
          <a:lstStyle/>
          <a:p>
            <a:r>
              <a:rPr lang="en-US" dirty="0"/>
              <a:t>After a Tsunami</a:t>
            </a:r>
          </a:p>
        </p:txBody>
      </p:sp>
      <p:sp>
        <p:nvSpPr>
          <p:cNvPr id="2" name="Content Placeholder 1">
            <a:extLst>
              <a:ext uri="{FF2B5EF4-FFF2-40B4-BE49-F238E27FC236}">
                <a16:creationId xmlns:a16="http://schemas.microsoft.com/office/drawing/2014/main" id="{5C81FCA8-0DFF-4662-B539-3474FB98404F}"/>
              </a:ext>
            </a:extLst>
          </p:cNvPr>
          <p:cNvSpPr>
            <a:spLocks noGrp="1"/>
          </p:cNvSpPr>
          <p:nvPr>
            <p:ph idx="1"/>
          </p:nvPr>
        </p:nvSpPr>
        <p:spPr/>
        <p:txBody>
          <a:bodyPr/>
          <a:lstStyle/>
          <a:p>
            <a:r>
              <a:rPr lang="en-US" dirty="0"/>
              <a:t>Return home only after local officials tell you that it is safe  </a:t>
            </a:r>
          </a:p>
          <a:p>
            <a:r>
              <a:rPr lang="en-US" dirty="0"/>
              <a:t>Do not attempt to drive through areas that are still flooded  </a:t>
            </a:r>
          </a:p>
          <a:p>
            <a:r>
              <a:rPr lang="en-US" dirty="0"/>
              <a:t>Avoid wading in floodwater, which can hide dangerous debris and may be contaminated  </a:t>
            </a:r>
          </a:p>
          <a:p>
            <a:r>
              <a:rPr lang="en-US" dirty="0"/>
              <a:t>Avoid fallen power lines or broken utility lines and immediately report those that you see </a:t>
            </a:r>
          </a:p>
          <a:p>
            <a:r>
              <a:rPr lang="en-US" dirty="0"/>
              <a:t>Stay out of damaged areas until told that it is safe to enter </a:t>
            </a:r>
          </a:p>
        </p:txBody>
      </p:sp>
      <p:sp>
        <p:nvSpPr>
          <p:cNvPr id="6" name="Content Placeholder 5">
            <a:extLst>
              <a:ext uri="{FF2B5EF4-FFF2-40B4-BE49-F238E27FC236}">
                <a16:creationId xmlns:a16="http://schemas.microsoft.com/office/drawing/2014/main" id="{3EA20923-D4A1-4EFC-8C9B-A8F55ABEEDF4}"/>
              </a:ext>
            </a:extLst>
          </p:cNvPr>
          <p:cNvSpPr>
            <a:spLocks noGrp="1"/>
          </p:cNvSpPr>
          <p:nvPr>
            <p:ph sz="quarter" idx="12"/>
          </p:nvPr>
        </p:nvSpPr>
        <p:spPr/>
        <p:txBody>
          <a:bodyPr/>
          <a:lstStyle/>
          <a:p>
            <a:r>
              <a:rPr lang="en-US" dirty="0"/>
              <a:t>PM TS-4</a:t>
            </a:r>
          </a:p>
        </p:txBody>
      </p:sp>
      <p:sp>
        <p:nvSpPr>
          <p:cNvPr id="4" name="Text Placeholder 3">
            <a:extLst>
              <a:ext uri="{FF2B5EF4-FFF2-40B4-BE49-F238E27FC236}">
                <a16:creationId xmlns:a16="http://schemas.microsoft.com/office/drawing/2014/main" id="{3831FDD9-B202-45D6-B0C4-9AFE4B527CCA}"/>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0851EC19-86B6-4344-8EFE-2DE28EADF06F}"/>
              </a:ext>
            </a:extLst>
          </p:cNvPr>
          <p:cNvSpPr>
            <a:spLocks noGrp="1"/>
          </p:cNvSpPr>
          <p:nvPr>
            <p:ph type="body" sz="quarter" idx="11"/>
          </p:nvPr>
        </p:nvSpPr>
        <p:spPr/>
        <p:txBody>
          <a:bodyPr/>
          <a:lstStyle/>
          <a:p>
            <a:r>
              <a:rPr lang="en-US" dirty="0"/>
              <a:t>TS-12</a:t>
            </a:r>
          </a:p>
        </p:txBody>
      </p:sp>
    </p:spTree>
    <p:extLst>
      <p:ext uri="{BB962C8B-B14F-4D97-AF65-F5344CB8AC3E}">
        <p14:creationId xmlns:p14="http://schemas.microsoft.com/office/powerpoint/2010/main" val="18638807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2D6FCA-5E92-438E-B87B-523FEBCE647D}"/>
              </a:ext>
            </a:extLst>
          </p:cNvPr>
          <p:cNvSpPr>
            <a:spLocks noGrp="1"/>
          </p:cNvSpPr>
          <p:nvPr>
            <p:ph type="title"/>
          </p:nvPr>
        </p:nvSpPr>
        <p:spPr/>
        <p:txBody>
          <a:bodyPr>
            <a:normAutofit/>
          </a:bodyPr>
          <a:lstStyle/>
          <a:p>
            <a:r>
              <a:rPr lang="en-US" dirty="0"/>
              <a:t>After a Tsunami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FE8640B2-5FEE-4C63-9712-3340E2612AE1}"/>
              </a:ext>
            </a:extLst>
          </p:cNvPr>
          <p:cNvSpPr>
            <a:spLocks noGrp="1"/>
          </p:cNvSpPr>
          <p:nvPr>
            <p:ph idx="1"/>
          </p:nvPr>
        </p:nvSpPr>
        <p:spPr/>
        <p:txBody>
          <a:bodyPr/>
          <a:lstStyle/>
          <a:p>
            <a:r>
              <a:rPr lang="en-US" dirty="0"/>
              <a:t>Be aware of areas where flooding may have occurred  </a:t>
            </a:r>
          </a:p>
          <a:p>
            <a:pPr lvl="1"/>
            <a:r>
              <a:rPr lang="en-US" dirty="0"/>
              <a:t>Roads and bridges may be damaged from impacts, and they could collapse under the weight of a vehicle </a:t>
            </a:r>
          </a:p>
          <a:p>
            <a:r>
              <a:rPr lang="en-US" dirty="0"/>
              <a:t>Stay out of damaged buildings </a:t>
            </a:r>
          </a:p>
          <a:p>
            <a:pPr lvl="1"/>
            <a:r>
              <a:rPr lang="en-US" dirty="0"/>
              <a:t>If your home was severely flooded, you may only be able to enter when officials say it is safe to do so </a:t>
            </a:r>
          </a:p>
          <a:p>
            <a:r>
              <a:rPr lang="en-US" dirty="0"/>
              <a:t>Throw out any food, even canned food, exposed to flood waters, as it may be contaminated </a:t>
            </a:r>
          </a:p>
        </p:txBody>
      </p:sp>
      <p:sp>
        <p:nvSpPr>
          <p:cNvPr id="6" name="Content Placeholder 5">
            <a:extLst>
              <a:ext uri="{FF2B5EF4-FFF2-40B4-BE49-F238E27FC236}">
                <a16:creationId xmlns:a16="http://schemas.microsoft.com/office/drawing/2014/main" id="{4422AD6D-B983-498D-BA62-BC63BFD8AF80}"/>
              </a:ext>
            </a:extLst>
          </p:cNvPr>
          <p:cNvSpPr>
            <a:spLocks noGrp="1"/>
          </p:cNvSpPr>
          <p:nvPr>
            <p:ph sz="quarter" idx="12"/>
          </p:nvPr>
        </p:nvSpPr>
        <p:spPr/>
        <p:txBody>
          <a:bodyPr/>
          <a:lstStyle/>
          <a:p>
            <a:r>
              <a:rPr lang="en-US" dirty="0"/>
              <a:t>PM TS-4</a:t>
            </a:r>
          </a:p>
        </p:txBody>
      </p:sp>
      <p:sp>
        <p:nvSpPr>
          <p:cNvPr id="4" name="Text Placeholder 3">
            <a:extLst>
              <a:ext uri="{FF2B5EF4-FFF2-40B4-BE49-F238E27FC236}">
                <a16:creationId xmlns:a16="http://schemas.microsoft.com/office/drawing/2014/main" id="{76D7B6E5-9502-49B1-BA49-B826B213EEC4}"/>
              </a:ext>
            </a:extLst>
          </p:cNvPr>
          <p:cNvSpPr>
            <a:spLocks noGrp="1"/>
          </p:cNvSpPr>
          <p:nvPr>
            <p:ph type="body" sz="quarter" idx="10"/>
          </p:nvPr>
        </p:nvSpPr>
        <p:spPr/>
        <p:txBody>
          <a:bodyPr/>
          <a:lstStyle/>
          <a:p>
            <a:r>
              <a:rPr lang="en-US" dirty="0"/>
              <a:t>CERT Hazard Annex: Tsunami</a:t>
            </a:r>
          </a:p>
        </p:txBody>
      </p:sp>
      <p:sp>
        <p:nvSpPr>
          <p:cNvPr id="5" name="Text Placeholder 4">
            <a:extLst>
              <a:ext uri="{FF2B5EF4-FFF2-40B4-BE49-F238E27FC236}">
                <a16:creationId xmlns:a16="http://schemas.microsoft.com/office/drawing/2014/main" id="{499195D8-FCDE-40B5-BA1C-BA6B788BB8DB}"/>
              </a:ext>
            </a:extLst>
          </p:cNvPr>
          <p:cNvSpPr>
            <a:spLocks noGrp="1"/>
          </p:cNvSpPr>
          <p:nvPr>
            <p:ph type="body" sz="quarter" idx="11"/>
          </p:nvPr>
        </p:nvSpPr>
        <p:spPr/>
        <p:txBody>
          <a:bodyPr/>
          <a:lstStyle/>
          <a:p>
            <a:r>
              <a:rPr lang="en-US" dirty="0"/>
              <a:t>TS-13</a:t>
            </a:r>
          </a:p>
        </p:txBody>
      </p:sp>
    </p:spTree>
    <p:extLst>
      <p:ext uri="{BB962C8B-B14F-4D97-AF65-F5344CB8AC3E}">
        <p14:creationId xmlns:p14="http://schemas.microsoft.com/office/powerpoint/2010/main" val="188582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5A5E9-4924-4743-8C7A-895AA2675C29}"/>
              </a:ext>
            </a:extLst>
          </p:cNvPr>
          <p:cNvSpPr>
            <a:spLocks noGrp="1"/>
          </p:cNvSpPr>
          <p:nvPr>
            <p:ph type="title"/>
          </p:nvPr>
        </p:nvSpPr>
        <p:spPr/>
        <p:txBody>
          <a:bodyPr/>
          <a:lstStyle/>
          <a:p>
            <a:r>
              <a:rPr lang="en-US" dirty="0"/>
              <a:t>Introduction</a:t>
            </a:r>
            <a:r>
              <a:rPr lang="en-US" sz="800" dirty="0"/>
              <a:t> </a:t>
            </a:r>
            <a:r>
              <a:rPr lang="en-US" sz="800" dirty="0">
                <a:solidFill>
                  <a:srgbClr val="448431"/>
                </a:solidFill>
              </a:rPr>
              <a:t>(Annex 2)</a:t>
            </a:r>
            <a:endParaRPr lang="en-US" dirty="0">
              <a:solidFill>
                <a:srgbClr val="448431"/>
              </a:solidFill>
            </a:endParaRPr>
          </a:p>
        </p:txBody>
      </p:sp>
      <p:sp>
        <p:nvSpPr>
          <p:cNvPr id="2" name="Content Placeholder 1">
            <a:extLst>
              <a:ext uri="{FF2B5EF4-FFF2-40B4-BE49-F238E27FC236}">
                <a16:creationId xmlns:a16="http://schemas.microsoft.com/office/drawing/2014/main" id="{7B00A60F-4EB9-4525-9347-DD31237C306F}"/>
              </a:ext>
            </a:extLst>
          </p:cNvPr>
          <p:cNvSpPr>
            <a:spLocks noGrp="1"/>
          </p:cNvSpPr>
          <p:nvPr>
            <p:ph idx="1"/>
          </p:nvPr>
        </p:nvSpPr>
        <p:spPr/>
        <p:txBody>
          <a:bodyPr/>
          <a:lstStyle/>
          <a:p>
            <a:r>
              <a:rPr lang="en-US" dirty="0"/>
              <a:t>An earthquake is the sudden, rapid shaking of the earth, caused by the breaking and shifting of subterranean rock as it releases strain that has accumulated over a long time</a:t>
            </a:r>
          </a:p>
          <a:p>
            <a:pPr lvl="1"/>
            <a:r>
              <a:rPr lang="en-US" dirty="0"/>
              <a:t>Usually less than 50 miles below the surface </a:t>
            </a:r>
          </a:p>
          <a:p>
            <a:r>
              <a:rPr lang="en-US" dirty="0"/>
              <a:t>There is no seasonal or yearly cycle of earthquake occurrence; earthquakes can happen at any time</a:t>
            </a:r>
          </a:p>
          <a:p>
            <a:r>
              <a:rPr lang="en-US" dirty="0"/>
              <a:t>Many parts of the United States carry significant risk of earthquakes</a:t>
            </a:r>
          </a:p>
        </p:txBody>
      </p:sp>
      <p:sp>
        <p:nvSpPr>
          <p:cNvPr id="6" name="Content Placeholder 5">
            <a:extLst>
              <a:ext uri="{FF2B5EF4-FFF2-40B4-BE49-F238E27FC236}">
                <a16:creationId xmlns:a16="http://schemas.microsoft.com/office/drawing/2014/main" id="{D4191231-57E8-4F86-BBC3-20AD3E87C617}"/>
              </a:ext>
            </a:extLst>
          </p:cNvPr>
          <p:cNvSpPr>
            <a:spLocks noGrp="1"/>
          </p:cNvSpPr>
          <p:nvPr>
            <p:ph sz="quarter" idx="12"/>
          </p:nvPr>
        </p:nvSpPr>
        <p:spPr/>
        <p:txBody>
          <a:bodyPr/>
          <a:lstStyle/>
          <a:p>
            <a:r>
              <a:rPr lang="en-US" dirty="0"/>
              <a:t>PM EQ-1</a:t>
            </a:r>
          </a:p>
        </p:txBody>
      </p:sp>
      <p:sp>
        <p:nvSpPr>
          <p:cNvPr id="4" name="Text Placeholder 3">
            <a:extLst>
              <a:ext uri="{FF2B5EF4-FFF2-40B4-BE49-F238E27FC236}">
                <a16:creationId xmlns:a16="http://schemas.microsoft.com/office/drawing/2014/main" id="{3126F061-19BC-4391-8786-304F985E5ABF}"/>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F7D6EFBD-C1DC-4563-A125-A1371E69C50F}"/>
              </a:ext>
            </a:extLst>
          </p:cNvPr>
          <p:cNvSpPr>
            <a:spLocks noGrp="1"/>
          </p:cNvSpPr>
          <p:nvPr>
            <p:ph type="body" sz="quarter" idx="11"/>
          </p:nvPr>
        </p:nvSpPr>
        <p:spPr/>
        <p:txBody>
          <a:bodyPr/>
          <a:lstStyle/>
          <a:p>
            <a:r>
              <a:rPr lang="en-US" dirty="0"/>
              <a:t>EQ-1</a:t>
            </a:r>
          </a:p>
        </p:txBody>
      </p:sp>
    </p:spTree>
    <p:extLst>
      <p:ext uri="{BB962C8B-B14F-4D97-AF65-F5344CB8AC3E}">
        <p14:creationId xmlns:p14="http://schemas.microsoft.com/office/powerpoint/2010/main" val="17201459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6B943-F0AF-40A3-A326-C52B88CB9265}"/>
              </a:ext>
            </a:extLst>
          </p:cNvPr>
          <p:cNvSpPr>
            <a:spLocks noGrp="1"/>
          </p:cNvSpPr>
          <p:nvPr>
            <p:ph type="title"/>
          </p:nvPr>
        </p:nvSpPr>
        <p:spPr/>
        <p:txBody>
          <a:bodyPr>
            <a:normAutofit/>
          </a:bodyPr>
          <a:lstStyle/>
          <a:p>
            <a:r>
              <a:rPr lang="en-US" dirty="0"/>
              <a:t>Final Questions?</a:t>
            </a:r>
            <a:r>
              <a:rPr lang="en-US" sz="600" dirty="0">
                <a:solidFill>
                  <a:srgbClr val="448431"/>
                </a:solidFill>
              </a:rPr>
              <a:t> (Annex 11)</a:t>
            </a:r>
          </a:p>
        </p:txBody>
      </p:sp>
      <p:sp>
        <p:nvSpPr>
          <p:cNvPr id="2" name="Content Placeholder 1">
            <a:extLst>
              <a:ext uri="{FF2B5EF4-FFF2-40B4-BE49-F238E27FC236}">
                <a16:creationId xmlns:a16="http://schemas.microsoft.com/office/drawing/2014/main" id="{2E90EDE3-92CB-4DCD-A974-57CD6691CDC9}"/>
              </a:ext>
            </a:extLst>
          </p:cNvPr>
          <p:cNvSpPr>
            <a:spLocks noGrp="1"/>
          </p:cNvSpPr>
          <p:nvPr>
            <p:ph idx="1"/>
          </p:nvPr>
        </p:nvSpPr>
        <p:spPr/>
        <p:txBody>
          <a:bodyPr anchor="ctr"/>
          <a:lstStyle/>
          <a:p>
            <a:pPr algn="ctr"/>
            <a:r>
              <a:rPr lang="en-US" dirty="0"/>
              <a:t>Additional questions, comments, or concerns about tsunamis?</a:t>
            </a:r>
          </a:p>
        </p:txBody>
      </p:sp>
      <p:sp>
        <p:nvSpPr>
          <p:cNvPr id="7" name="Text Placeholder 6">
            <a:extLst>
              <a:ext uri="{FF2B5EF4-FFF2-40B4-BE49-F238E27FC236}">
                <a16:creationId xmlns:a16="http://schemas.microsoft.com/office/drawing/2014/main" id="{F9D0FDCA-E71C-431B-A61A-AB875F3D9009}"/>
              </a:ext>
            </a:extLst>
          </p:cNvPr>
          <p:cNvSpPr>
            <a:spLocks noGrp="1"/>
          </p:cNvSpPr>
          <p:nvPr>
            <p:ph type="body" sz="quarter" idx="10"/>
          </p:nvPr>
        </p:nvSpPr>
        <p:spPr/>
        <p:txBody>
          <a:bodyPr/>
          <a:lstStyle/>
          <a:p>
            <a:r>
              <a:rPr lang="en-US" dirty="0"/>
              <a:t>CERT Hazard Annex: Tsunami</a:t>
            </a:r>
          </a:p>
        </p:txBody>
      </p:sp>
      <p:sp>
        <p:nvSpPr>
          <p:cNvPr id="8" name="Text Placeholder 7">
            <a:extLst>
              <a:ext uri="{FF2B5EF4-FFF2-40B4-BE49-F238E27FC236}">
                <a16:creationId xmlns:a16="http://schemas.microsoft.com/office/drawing/2014/main" id="{E22DF2B4-3887-47A9-A51E-1FA312513EA0}"/>
              </a:ext>
            </a:extLst>
          </p:cNvPr>
          <p:cNvSpPr>
            <a:spLocks noGrp="1"/>
          </p:cNvSpPr>
          <p:nvPr>
            <p:ph type="body" sz="quarter" idx="11"/>
          </p:nvPr>
        </p:nvSpPr>
        <p:spPr/>
        <p:txBody>
          <a:bodyPr/>
          <a:lstStyle/>
          <a:p>
            <a:r>
              <a:rPr lang="en-US" dirty="0"/>
              <a:t>TS-14</a:t>
            </a:r>
          </a:p>
        </p:txBody>
      </p:sp>
    </p:spTree>
    <p:extLst>
      <p:ext uri="{BB962C8B-B14F-4D97-AF65-F5344CB8AC3E}">
        <p14:creationId xmlns:p14="http://schemas.microsoft.com/office/powerpoint/2010/main" val="2017213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247DAD-0225-B04E-8FB8-4BB31999A442}"/>
              </a:ext>
            </a:extLst>
          </p:cNvPr>
          <p:cNvSpPr>
            <a:spLocks noGrp="1"/>
          </p:cNvSpPr>
          <p:nvPr>
            <p:ph type="title"/>
          </p:nvPr>
        </p:nvSpPr>
        <p:spPr>
          <a:xfrm>
            <a:off x="628651" y="2160996"/>
            <a:ext cx="78867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Volcano</a:t>
            </a:r>
          </a:p>
        </p:txBody>
      </p:sp>
      <p:sp>
        <p:nvSpPr>
          <p:cNvPr id="3" name="Text Placeholder 2">
            <a:extLst>
              <a:ext uri="{FF2B5EF4-FFF2-40B4-BE49-F238E27FC236}">
                <a16:creationId xmlns:a16="http://schemas.microsoft.com/office/drawing/2014/main" id="{E29E8336-158E-4CD2-B9BD-EC1E8A0C8F70}"/>
              </a:ext>
            </a:extLst>
          </p:cNvPr>
          <p:cNvSpPr>
            <a:spLocks noGrp="1"/>
          </p:cNvSpPr>
          <p:nvPr>
            <p:ph type="body" sz="quarter" idx="11"/>
          </p:nvPr>
        </p:nvSpPr>
        <p:spPr>
          <a:xfrm>
            <a:off x="-31899" y="1689690"/>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r>
              <a:rPr lang="en-US" sz="500" dirty="0">
                <a:solidFill>
                  <a:srgbClr val="448431"/>
                </a:solidFill>
              </a:rPr>
              <a:t> 12</a:t>
            </a:r>
          </a:p>
        </p:txBody>
      </p:sp>
    </p:spTree>
    <p:extLst>
      <p:ext uri="{BB962C8B-B14F-4D97-AF65-F5344CB8AC3E}">
        <p14:creationId xmlns:p14="http://schemas.microsoft.com/office/powerpoint/2010/main" val="403742317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A77E9-EF07-4CBF-AE3B-12E2628DE193}"/>
              </a:ext>
            </a:extLst>
          </p:cNvPr>
          <p:cNvSpPr>
            <a:spLocks noGrp="1"/>
          </p:cNvSpPr>
          <p:nvPr>
            <p:ph type="title"/>
          </p:nvPr>
        </p:nvSpPr>
        <p:spPr/>
        <p:txBody>
          <a:bodyPr>
            <a:normAutofit/>
          </a:bodyPr>
          <a:lstStyle/>
          <a:p>
            <a:r>
              <a:rPr lang="en-US" dirty="0"/>
              <a:t>Introduction </a:t>
            </a:r>
            <a:r>
              <a:rPr lang="en-US" sz="600" dirty="0">
                <a:solidFill>
                  <a:srgbClr val="448431"/>
                </a:solidFill>
              </a:rPr>
              <a:t>(Annex 12)</a:t>
            </a:r>
          </a:p>
        </p:txBody>
      </p:sp>
      <p:sp>
        <p:nvSpPr>
          <p:cNvPr id="2" name="Content Placeholder 1">
            <a:extLst>
              <a:ext uri="{FF2B5EF4-FFF2-40B4-BE49-F238E27FC236}">
                <a16:creationId xmlns:a16="http://schemas.microsoft.com/office/drawing/2014/main" id="{E9CDF2F1-2D4F-4D62-98BD-14746BEC6EE0}"/>
              </a:ext>
            </a:extLst>
          </p:cNvPr>
          <p:cNvSpPr>
            <a:spLocks noGrp="1"/>
          </p:cNvSpPr>
          <p:nvPr>
            <p:ph idx="1"/>
          </p:nvPr>
        </p:nvSpPr>
        <p:spPr/>
        <p:txBody>
          <a:bodyPr/>
          <a:lstStyle/>
          <a:p>
            <a:r>
              <a:rPr lang="en-US" dirty="0"/>
              <a:t>Volcanoes produce a wide variety of hazards, including ash, lahars, toxic gases, and flashfloods of hot water and debris, that can kill people and destroy property  </a:t>
            </a:r>
          </a:p>
          <a:p>
            <a:r>
              <a:rPr lang="en-US" dirty="0"/>
              <a:t>Large explosive eruptions can endanger people and property hundreds of miles away and can even affect the global climate  </a:t>
            </a:r>
          </a:p>
        </p:txBody>
      </p:sp>
      <p:sp>
        <p:nvSpPr>
          <p:cNvPr id="6" name="Content Placeholder 5">
            <a:extLst>
              <a:ext uri="{FF2B5EF4-FFF2-40B4-BE49-F238E27FC236}">
                <a16:creationId xmlns:a16="http://schemas.microsoft.com/office/drawing/2014/main" id="{3DEB57AE-9F2B-4A08-87A3-6C62F9A9646B}"/>
              </a:ext>
            </a:extLst>
          </p:cNvPr>
          <p:cNvSpPr>
            <a:spLocks noGrp="1"/>
          </p:cNvSpPr>
          <p:nvPr>
            <p:ph sz="quarter" idx="12"/>
          </p:nvPr>
        </p:nvSpPr>
        <p:spPr/>
        <p:txBody>
          <a:bodyPr/>
          <a:lstStyle/>
          <a:p>
            <a:r>
              <a:rPr lang="en-US" dirty="0"/>
              <a:t>PM VO-1</a:t>
            </a:r>
          </a:p>
        </p:txBody>
      </p:sp>
      <p:sp>
        <p:nvSpPr>
          <p:cNvPr id="4" name="Text Placeholder 3">
            <a:extLst>
              <a:ext uri="{FF2B5EF4-FFF2-40B4-BE49-F238E27FC236}">
                <a16:creationId xmlns:a16="http://schemas.microsoft.com/office/drawing/2014/main" id="{734D5409-0115-4435-AFC7-20DFADAE64E8}"/>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5993E30A-B30E-4D91-A377-718B8408DC9B}"/>
              </a:ext>
            </a:extLst>
          </p:cNvPr>
          <p:cNvSpPr>
            <a:spLocks noGrp="1"/>
          </p:cNvSpPr>
          <p:nvPr>
            <p:ph type="body" sz="quarter" idx="11"/>
          </p:nvPr>
        </p:nvSpPr>
        <p:spPr/>
        <p:txBody>
          <a:bodyPr/>
          <a:lstStyle/>
          <a:p>
            <a:r>
              <a:rPr lang="en-US" dirty="0"/>
              <a:t>VO-1</a:t>
            </a:r>
          </a:p>
        </p:txBody>
      </p:sp>
    </p:spTree>
    <p:extLst>
      <p:ext uri="{BB962C8B-B14F-4D97-AF65-F5344CB8AC3E}">
        <p14:creationId xmlns:p14="http://schemas.microsoft.com/office/powerpoint/2010/main" val="56936283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A77E9-EF07-4CBF-AE3B-12E2628DE193}"/>
              </a:ext>
            </a:extLst>
          </p:cNvPr>
          <p:cNvSpPr>
            <a:spLocks noGrp="1"/>
          </p:cNvSpPr>
          <p:nvPr>
            <p:ph type="title"/>
          </p:nvPr>
        </p:nvSpPr>
        <p:spPr/>
        <p:txBody>
          <a:bodyPr>
            <a:normAutofit/>
          </a:bodyPr>
          <a:lstStyle/>
          <a:p>
            <a:r>
              <a:rPr lang="en-US" dirty="0"/>
              <a:t>Introduction</a:t>
            </a:r>
            <a:r>
              <a:rPr lang="en-US" sz="500" dirty="0">
                <a:solidFill>
                  <a:srgbClr val="448431"/>
                </a:solidFill>
              </a:rPr>
              <a:t> (Annex 12) (continued)</a:t>
            </a:r>
          </a:p>
        </p:txBody>
      </p:sp>
      <p:sp>
        <p:nvSpPr>
          <p:cNvPr id="2" name="Content Placeholder 1">
            <a:extLst>
              <a:ext uri="{FF2B5EF4-FFF2-40B4-BE49-F238E27FC236}">
                <a16:creationId xmlns:a16="http://schemas.microsoft.com/office/drawing/2014/main" id="{E9CDF2F1-2D4F-4D62-98BD-14746BEC6EE0}"/>
              </a:ext>
            </a:extLst>
          </p:cNvPr>
          <p:cNvSpPr>
            <a:spLocks noGrp="1"/>
          </p:cNvSpPr>
          <p:nvPr>
            <p:ph idx="1"/>
          </p:nvPr>
        </p:nvSpPr>
        <p:spPr/>
        <p:txBody>
          <a:bodyPr/>
          <a:lstStyle/>
          <a:p>
            <a:r>
              <a:rPr lang="en-US" dirty="0"/>
              <a:t>The United States has the third most active volcanoes of any country in the world, behind only Japan and Indonesia  </a:t>
            </a:r>
          </a:p>
          <a:p>
            <a:pPr lvl="1"/>
            <a:r>
              <a:rPr lang="en-US" dirty="0"/>
              <a:t>The United States and its territories contain 169 geologically active volcanoes, of which 54 volcanoes pose a very high or high threat to public safety  </a:t>
            </a:r>
          </a:p>
          <a:p>
            <a:pPr lvl="1"/>
            <a:r>
              <a:rPr lang="en-US" dirty="0"/>
              <a:t>Since 1980, there have been at least five eruptions in the United States every year </a:t>
            </a:r>
          </a:p>
        </p:txBody>
      </p:sp>
      <p:sp>
        <p:nvSpPr>
          <p:cNvPr id="6" name="Content Placeholder 5">
            <a:extLst>
              <a:ext uri="{FF2B5EF4-FFF2-40B4-BE49-F238E27FC236}">
                <a16:creationId xmlns:a16="http://schemas.microsoft.com/office/drawing/2014/main" id="{3DEB57AE-9F2B-4A08-87A3-6C62F9A9646B}"/>
              </a:ext>
            </a:extLst>
          </p:cNvPr>
          <p:cNvSpPr>
            <a:spLocks noGrp="1"/>
          </p:cNvSpPr>
          <p:nvPr>
            <p:ph sz="quarter" idx="12"/>
          </p:nvPr>
        </p:nvSpPr>
        <p:spPr/>
        <p:txBody>
          <a:bodyPr/>
          <a:lstStyle/>
          <a:p>
            <a:r>
              <a:rPr lang="en-US" dirty="0"/>
              <a:t>PM VO-1</a:t>
            </a:r>
          </a:p>
        </p:txBody>
      </p:sp>
      <p:sp>
        <p:nvSpPr>
          <p:cNvPr id="4" name="Text Placeholder 3">
            <a:extLst>
              <a:ext uri="{FF2B5EF4-FFF2-40B4-BE49-F238E27FC236}">
                <a16:creationId xmlns:a16="http://schemas.microsoft.com/office/drawing/2014/main" id="{734D5409-0115-4435-AFC7-20DFADAE64E8}"/>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5993E30A-B30E-4D91-A377-718B8408DC9B}"/>
              </a:ext>
            </a:extLst>
          </p:cNvPr>
          <p:cNvSpPr>
            <a:spLocks noGrp="1"/>
          </p:cNvSpPr>
          <p:nvPr>
            <p:ph type="body" sz="quarter" idx="11"/>
          </p:nvPr>
        </p:nvSpPr>
        <p:spPr/>
        <p:txBody>
          <a:bodyPr/>
          <a:lstStyle/>
          <a:p>
            <a:r>
              <a:rPr lang="en-US" dirty="0"/>
              <a:t>VO-2</a:t>
            </a:r>
          </a:p>
        </p:txBody>
      </p:sp>
    </p:spTree>
    <p:extLst>
      <p:ext uri="{BB962C8B-B14F-4D97-AF65-F5344CB8AC3E}">
        <p14:creationId xmlns:p14="http://schemas.microsoft.com/office/powerpoint/2010/main" val="29580903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D65DA-D891-4263-9DC3-9105CBEE9D72}"/>
              </a:ext>
            </a:extLst>
          </p:cNvPr>
          <p:cNvSpPr>
            <a:spLocks noGrp="1"/>
          </p:cNvSpPr>
          <p:nvPr>
            <p:ph type="title"/>
          </p:nvPr>
        </p:nvSpPr>
        <p:spPr/>
        <p:txBody>
          <a:bodyPr/>
          <a:lstStyle/>
          <a:p>
            <a:r>
              <a:rPr lang="en-US" dirty="0"/>
              <a:t>Types of Volcanoes</a:t>
            </a:r>
          </a:p>
        </p:txBody>
      </p:sp>
      <p:sp>
        <p:nvSpPr>
          <p:cNvPr id="2" name="Content Placeholder 1">
            <a:extLst>
              <a:ext uri="{FF2B5EF4-FFF2-40B4-BE49-F238E27FC236}">
                <a16:creationId xmlns:a16="http://schemas.microsoft.com/office/drawing/2014/main" id="{2CD7D8E2-B8A0-4700-85A9-3CD3DB7B944E}"/>
              </a:ext>
            </a:extLst>
          </p:cNvPr>
          <p:cNvSpPr>
            <a:spLocks noGrp="1"/>
          </p:cNvSpPr>
          <p:nvPr>
            <p:ph idx="1"/>
          </p:nvPr>
        </p:nvSpPr>
        <p:spPr/>
        <p:txBody>
          <a:bodyPr/>
          <a:lstStyle/>
          <a:p>
            <a:r>
              <a:rPr lang="en-US" b="1" dirty="0"/>
              <a:t>Snow-clad volcanoes</a:t>
            </a:r>
            <a:r>
              <a:rPr lang="en-US" dirty="0"/>
              <a:t> (found in Alaska and the Pacific Northwest) bring substantial hazards from lahars  </a:t>
            </a:r>
          </a:p>
          <a:p>
            <a:r>
              <a:rPr lang="en-US" b="1" dirty="0"/>
              <a:t>Explosive volcanoes </a:t>
            </a:r>
            <a:r>
              <a:rPr lang="en-US" dirty="0"/>
              <a:t>(found in Alaska and the American West) bring risk of volcanic ash that can affect areas close by and hundreds to thousands of miles from the volcanic vent  </a:t>
            </a:r>
          </a:p>
          <a:p>
            <a:r>
              <a:rPr lang="en-US" b="1" dirty="0"/>
              <a:t>Weakly explosive volcanoes </a:t>
            </a:r>
            <a:r>
              <a:rPr lang="en-US" dirty="0"/>
              <a:t>(found in Hawaii) typically erupt gently with fluid lava flows and increased risk of vog </a:t>
            </a:r>
          </a:p>
        </p:txBody>
      </p:sp>
      <p:sp>
        <p:nvSpPr>
          <p:cNvPr id="6" name="Content Placeholder 5">
            <a:extLst>
              <a:ext uri="{FF2B5EF4-FFF2-40B4-BE49-F238E27FC236}">
                <a16:creationId xmlns:a16="http://schemas.microsoft.com/office/drawing/2014/main" id="{680AC618-6170-4AFD-ADD2-DD782E2C16C5}"/>
              </a:ext>
            </a:extLst>
          </p:cNvPr>
          <p:cNvSpPr>
            <a:spLocks noGrp="1"/>
          </p:cNvSpPr>
          <p:nvPr>
            <p:ph sz="quarter" idx="12"/>
          </p:nvPr>
        </p:nvSpPr>
        <p:spPr/>
        <p:txBody>
          <a:bodyPr/>
          <a:lstStyle/>
          <a:p>
            <a:r>
              <a:rPr lang="en-US" dirty="0"/>
              <a:t>PM VO-1</a:t>
            </a:r>
          </a:p>
        </p:txBody>
      </p:sp>
      <p:sp>
        <p:nvSpPr>
          <p:cNvPr id="4" name="Text Placeholder 3">
            <a:extLst>
              <a:ext uri="{FF2B5EF4-FFF2-40B4-BE49-F238E27FC236}">
                <a16:creationId xmlns:a16="http://schemas.microsoft.com/office/drawing/2014/main" id="{EE3660D7-9219-4206-9730-A1425D7CB630}"/>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4BCBB2F9-9B37-4A19-915D-502FFDF5A7F8}"/>
              </a:ext>
            </a:extLst>
          </p:cNvPr>
          <p:cNvSpPr>
            <a:spLocks noGrp="1"/>
          </p:cNvSpPr>
          <p:nvPr>
            <p:ph type="body" sz="quarter" idx="11"/>
          </p:nvPr>
        </p:nvSpPr>
        <p:spPr/>
        <p:txBody>
          <a:bodyPr/>
          <a:lstStyle/>
          <a:p>
            <a:r>
              <a:rPr lang="en-US" dirty="0"/>
              <a:t>VO-3</a:t>
            </a:r>
          </a:p>
        </p:txBody>
      </p:sp>
    </p:spTree>
    <p:extLst>
      <p:ext uri="{BB962C8B-B14F-4D97-AF65-F5344CB8AC3E}">
        <p14:creationId xmlns:p14="http://schemas.microsoft.com/office/powerpoint/2010/main" val="137643370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04DF08-A7A6-4E5F-95FC-243E70B63C7C}"/>
              </a:ext>
            </a:extLst>
          </p:cNvPr>
          <p:cNvSpPr>
            <a:spLocks noGrp="1"/>
          </p:cNvSpPr>
          <p:nvPr>
            <p:ph type="title"/>
          </p:nvPr>
        </p:nvSpPr>
        <p:spPr/>
        <p:txBody>
          <a:bodyPr/>
          <a:lstStyle/>
          <a:p>
            <a:r>
              <a:rPr lang="en-US" dirty="0"/>
              <a:t>Volcano Impacts</a:t>
            </a:r>
          </a:p>
        </p:txBody>
      </p:sp>
      <p:sp>
        <p:nvSpPr>
          <p:cNvPr id="2" name="Content Placeholder 1">
            <a:extLst>
              <a:ext uri="{FF2B5EF4-FFF2-40B4-BE49-F238E27FC236}">
                <a16:creationId xmlns:a16="http://schemas.microsoft.com/office/drawing/2014/main" id="{7622DF8C-38A6-4E35-95AD-2871738274FA}"/>
              </a:ext>
            </a:extLst>
          </p:cNvPr>
          <p:cNvSpPr>
            <a:spLocks noGrp="1"/>
          </p:cNvSpPr>
          <p:nvPr>
            <p:ph idx="1"/>
          </p:nvPr>
        </p:nvSpPr>
        <p:spPr/>
        <p:txBody>
          <a:bodyPr/>
          <a:lstStyle/>
          <a:p>
            <a:r>
              <a:rPr lang="en-US" dirty="0"/>
              <a:t>Fatalities </a:t>
            </a:r>
          </a:p>
          <a:p>
            <a:pPr lvl="1"/>
            <a:r>
              <a:rPr lang="en-US" dirty="0"/>
              <a:t>Typically caused by ash asphyxiation, thermal injuries, and trauma  </a:t>
            </a:r>
          </a:p>
          <a:p>
            <a:pPr lvl="1"/>
            <a:r>
              <a:rPr lang="en-US" dirty="0"/>
              <a:t>Pyroclastic flows have accounted for the majority of mortality in volcanic events  </a:t>
            </a:r>
          </a:p>
          <a:p>
            <a:r>
              <a:rPr lang="en-US" dirty="0"/>
              <a:t>Disruptions </a:t>
            </a:r>
          </a:p>
          <a:p>
            <a:pPr lvl="1"/>
            <a:r>
              <a:rPr lang="en-US" dirty="0"/>
              <a:t>Interrupts transportation, power, and other services </a:t>
            </a:r>
          </a:p>
          <a:p>
            <a:pPr lvl="1"/>
            <a:r>
              <a:rPr lang="en-US" dirty="0"/>
              <a:t>Generates economic losses from damages to structures and roadways </a:t>
            </a:r>
          </a:p>
        </p:txBody>
      </p:sp>
      <p:sp>
        <p:nvSpPr>
          <p:cNvPr id="6" name="Content Placeholder 5">
            <a:extLst>
              <a:ext uri="{FF2B5EF4-FFF2-40B4-BE49-F238E27FC236}">
                <a16:creationId xmlns:a16="http://schemas.microsoft.com/office/drawing/2014/main" id="{0369B740-2673-4CC2-91BC-8AA4CAE587F9}"/>
              </a:ext>
            </a:extLst>
          </p:cNvPr>
          <p:cNvSpPr>
            <a:spLocks noGrp="1"/>
          </p:cNvSpPr>
          <p:nvPr>
            <p:ph sz="quarter" idx="12"/>
          </p:nvPr>
        </p:nvSpPr>
        <p:spPr/>
        <p:txBody>
          <a:bodyPr/>
          <a:lstStyle/>
          <a:p>
            <a:r>
              <a:rPr lang="en-US" dirty="0"/>
              <a:t>PM VO-1</a:t>
            </a:r>
          </a:p>
        </p:txBody>
      </p:sp>
      <p:sp>
        <p:nvSpPr>
          <p:cNvPr id="4" name="Text Placeholder 3">
            <a:extLst>
              <a:ext uri="{FF2B5EF4-FFF2-40B4-BE49-F238E27FC236}">
                <a16:creationId xmlns:a16="http://schemas.microsoft.com/office/drawing/2014/main" id="{DE774D8F-F5E9-4952-A891-04F5C90AF133}"/>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8F3CE0BD-D700-443E-BC24-F574D6FFDCE3}"/>
              </a:ext>
            </a:extLst>
          </p:cNvPr>
          <p:cNvSpPr>
            <a:spLocks noGrp="1"/>
          </p:cNvSpPr>
          <p:nvPr>
            <p:ph type="body" sz="quarter" idx="11"/>
          </p:nvPr>
        </p:nvSpPr>
        <p:spPr/>
        <p:txBody>
          <a:bodyPr/>
          <a:lstStyle/>
          <a:p>
            <a:r>
              <a:rPr lang="en-US" dirty="0"/>
              <a:t>VO-4</a:t>
            </a:r>
          </a:p>
        </p:txBody>
      </p:sp>
    </p:spTree>
    <p:extLst>
      <p:ext uri="{BB962C8B-B14F-4D97-AF65-F5344CB8AC3E}">
        <p14:creationId xmlns:p14="http://schemas.microsoft.com/office/powerpoint/2010/main" val="81306674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29C79-1A99-46E1-B4DF-3BA17B7FC9E8}"/>
              </a:ext>
            </a:extLst>
          </p:cNvPr>
          <p:cNvSpPr>
            <a:spLocks noGrp="1"/>
          </p:cNvSpPr>
          <p:nvPr>
            <p:ph type="title"/>
          </p:nvPr>
        </p:nvSpPr>
        <p:spPr/>
        <p:txBody>
          <a:bodyPr/>
          <a:lstStyle/>
          <a:p>
            <a:r>
              <a:rPr lang="en-US" dirty="0"/>
              <a:t>Volcanic Hazards</a:t>
            </a:r>
          </a:p>
        </p:txBody>
      </p:sp>
      <p:sp>
        <p:nvSpPr>
          <p:cNvPr id="2" name="Content Placeholder 1">
            <a:extLst>
              <a:ext uri="{FF2B5EF4-FFF2-40B4-BE49-F238E27FC236}">
                <a16:creationId xmlns:a16="http://schemas.microsoft.com/office/drawing/2014/main" id="{AECF5589-67AB-443E-A22C-9614147AC80C}"/>
              </a:ext>
            </a:extLst>
          </p:cNvPr>
          <p:cNvSpPr>
            <a:spLocks noGrp="1"/>
          </p:cNvSpPr>
          <p:nvPr>
            <p:ph idx="1"/>
          </p:nvPr>
        </p:nvSpPr>
        <p:spPr/>
        <p:txBody>
          <a:bodyPr/>
          <a:lstStyle/>
          <a:p>
            <a:r>
              <a:rPr lang="en-US" dirty="0"/>
              <a:t>Eruptions </a:t>
            </a:r>
          </a:p>
          <a:p>
            <a:r>
              <a:rPr lang="en-US" dirty="0"/>
              <a:t>Lava </a:t>
            </a:r>
          </a:p>
          <a:p>
            <a:r>
              <a:rPr lang="en-US" dirty="0"/>
              <a:t>Pyroclastic flows </a:t>
            </a:r>
          </a:p>
          <a:p>
            <a:r>
              <a:rPr lang="en-US" dirty="0"/>
              <a:t>Lahar (volcanic mudflow) </a:t>
            </a:r>
          </a:p>
          <a:p>
            <a:r>
              <a:rPr lang="en-US" dirty="0"/>
              <a:t>Volcanic gases </a:t>
            </a:r>
          </a:p>
          <a:p>
            <a:r>
              <a:rPr lang="en-US" dirty="0"/>
              <a:t>Tephra/Ash </a:t>
            </a:r>
          </a:p>
          <a:p>
            <a:r>
              <a:rPr lang="en-US" dirty="0"/>
              <a:t>Landslides </a:t>
            </a:r>
          </a:p>
          <a:p>
            <a:r>
              <a:rPr lang="en-US" dirty="0"/>
              <a:t>Volcanic smog (vog)</a:t>
            </a:r>
          </a:p>
        </p:txBody>
      </p:sp>
      <p:sp>
        <p:nvSpPr>
          <p:cNvPr id="6" name="Content Placeholder 5">
            <a:extLst>
              <a:ext uri="{FF2B5EF4-FFF2-40B4-BE49-F238E27FC236}">
                <a16:creationId xmlns:a16="http://schemas.microsoft.com/office/drawing/2014/main" id="{1879D38A-8FB8-4627-BC07-BC602236A4EA}"/>
              </a:ext>
            </a:extLst>
          </p:cNvPr>
          <p:cNvSpPr>
            <a:spLocks noGrp="1"/>
          </p:cNvSpPr>
          <p:nvPr>
            <p:ph sz="quarter" idx="12"/>
          </p:nvPr>
        </p:nvSpPr>
        <p:spPr/>
        <p:txBody>
          <a:bodyPr/>
          <a:lstStyle/>
          <a:p>
            <a:r>
              <a:rPr lang="en-US" dirty="0"/>
              <a:t>PM VO-1</a:t>
            </a:r>
          </a:p>
        </p:txBody>
      </p:sp>
      <p:sp>
        <p:nvSpPr>
          <p:cNvPr id="4" name="Text Placeholder 3">
            <a:extLst>
              <a:ext uri="{FF2B5EF4-FFF2-40B4-BE49-F238E27FC236}">
                <a16:creationId xmlns:a16="http://schemas.microsoft.com/office/drawing/2014/main" id="{D4AF8F73-A818-4475-9456-99475A2A39D4}"/>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B2462239-8877-4CCE-B47B-FCF15FF7B78A}"/>
              </a:ext>
            </a:extLst>
          </p:cNvPr>
          <p:cNvSpPr>
            <a:spLocks noGrp="1"/>
          </p:cNvSpPr>
          <p:nvPr>
            <p:ph type="body" sz="quarter" idx="11"/>
          </p:nvPr>
        </p:nvSpPr>
        <p:spPr/>
        <p:txBody>
          <a:bodyPr/>
          <a:lstStyle/>
          <a:p>
            <a:r>
              <a:rPr lang="en-US" dirty="0"/>
              <a:t>VO-5</a:t>
            </a:r>
          </a:p>
        </p:txBody>
      </p:sp>
    </p:spTree>
    <p:extLst>
      <p:ext uri="{BB962C8B-B14F-4D97-AF65-F5344CB8AC3E}">
        <p14:creationId xmlns:p14="http://schemas.microsoft.com/office/powerpoint/2010/main" val="146926059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EB8FB4-74B4-4CD6-B937-A93BA4E9D3DD}"/>
              </a:ext>
            </a:extLst>
          </p:cNvPr>
          <p:cNvSpPr>
            <a:spLocks noGrp="1"/>
          </p:cNvSpPr>
          <p:nvPr>
            <p:ph type="title"/>
          </p:nvPr>
        </p:nvSpPr>
        <p:spPr/>
        <p:txBody>
          <a:bodyPr/>
          <a:lstStyle/>
          <a:p>
            <a:r>
              <a:rPr lang="en-US" dirty="0"/>
              <a:t>Eruptions</a:t>
            </a:r>
          </a:p>
        </p:txBody>
      </p:sp>
      <p:sp>
        <p:nvSpPr>
          <p:cNvPr id="2" name="Content Placeholder 1">
            <a:extLst>
              <a:ext uri="{FF2B5EF4-FFF2-40B4-BE49-F238E27FC236}">
                <a16:creationId xmlns:a16="http://schemas.microsoft.com/office/drawing/2014/main" id="{A47F6F4B-D365-4937-83BA-FAA70F405F5E}"/>
              </a:ext>
            </a:extLst>
          </p:cNvPr>
          <p:cNvSpPr>
            <a:spLocks noGrp="1"/>
          </p:cNvSpPr>
          <p:nvPr>
            <p:ph idx="1"/>
          </p:nvPr>
        </p:nvSpPr>
        <p:spPr/>
        <p:txBody>
          <a:bodyPr/>
          <a:lstStyle/>
          <a:p>
            <a:r>
              <a:rPr lang="en-US" dirty="0"/>
              <a:t>Eruptions can be relatively quiet, producing lava flows that creep across the land  </a:t>
            </a:r>
          </a:p>
          <a:p>
            <a:r>
              <a:rPr lang="en-US" dirty="0"/>
              <a:t>Explosive eruptions can shoot columns of gases and rock fragments tens of miles into the atmosphere, spreading ash hundreds of miles downwind </a:t>
            </a:r>
          </a:p>
        </p:txBody>
      </p:sp>
      <p:sp>
        <p:nvSpPr>
          <p:cNvPr id="6" name="Content Placeholder 5">
            <a:extLst>
              <a:ext uri="{FF2B5EF4-FFF2-40B4-BE49-F238E27FC236}">
                <a16:creationId xmlns:a16="http://schemas.microsoft.com/office/drawing/2014/main" id="{2EDCBBF7-7799-4A4D-BAE6-EA474BEC7BBF}"/>
              </a:ext>
            </a:extLst>
          </p:cNvPr>
          <p:cNvSpPr>
            <a:spLocks noGrp="1"/>
          </p:cNvSpPr>
          <p:nvPr>
            <p:ph sz="quarter" idx="12"/>
          </p:nvPr>
        </p:nvSpPr>
        <p:spPr/>
        <p:txBody>
          <a:bodyPr/>
          <a:lstStyle/>
          <a:p>
            <a:r>
              <a:rPr lang="en-US" dirty="0"/>
              <a:t>PM VO-2</a:t>
            </a:r>
          </a:p>
        </p:txBody>
      </p:sp>
      <p:sp>
        <p:nvSpPr>
          <p:cNvPr id="4" name="Text Placeholder 3">
            <a:extLst>
              <a:ext uri="{FF2B5EF4-FFF2-40B4-BE49-F238E27FC236}">
                <a16:creationId xmlns:a16="http://schemas.microsoft.com/office/drawing/2014/main" id="{806851AA-EDF8-4F07-A8AC-43FFCABB025B}"/>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E7AD957B-EBB3-448D-BD25-6317E9D80C7D}"/>
              </a:ext>
            </a:extLst>
          </p:cNvPr>
          <p:cNvSpPr>
            <a:spLocks noGrp="1"/>
          </p:cNvSpPr>
          <p:nvPr>
            <p:ph type="body" sz="quarter" idx="11"/>
          </p:nvPr>
        </p:nvSpPr>
        <p:spPr/>
        <p:txBody>
          <a:bodyPr/>
          <a:lstStyle/>
          <a:p>
            <a:r>
              <a:rPr lang="en-US" dirty="0"/>
              <a:t>VO-6</a:t>
            </a:r>
          </a:p>
        </p:txBody>
      </p:sp>
    </p:spTree>
    <p:extLst>
      <p:ext uri="{BB962C8B-B14F-4D97-AF65-F5344CB8AC3E}">
        <p14:creationId xmlns:p14="http://schemas.microsoft.com/office/powerpoint/2010/main" val="393212293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F7167-9BBA-4AB6-B912-4894C145D3A8}"/>
              </a:ext>
            </a:extLst>
          </p:cNvPr>
          <p:cNvSpPr>
            <a:spLocks noGrp="1"/>
          </p:cNvSpPr>
          <p:nvPr>
            <p:ph type="title"/>
          </p:nvPr>
        </p:nvSpPr>
        <p:spPr/>
        <p:txBody>
          <a:bodyPr/>
          <a:lstStyle/>
          <a:p>
            <a:r>
              <a:rPr lang="en-US" dirty="0"/>
              <a:t>Lava</a:t>
            </a:r>
          </a:p>
        </p:txBody>
      </p:sp>
      <p:sp>
        <p:nvSpPr>
          <p:cNvPr id="2" name="Content Placeholder 1">
            <a:extLst>
              <a:ext uri="{FF2B5EF4-FFF2-40B4-BE49-F238E27FC236}">
                <a16:creationId xmlns:a16="http://schemas.microsoft.com/office/drawing/2014/main" id="{51A9BCC9-478D-4D3C-8C94-FE3B5B49C59E}"/>
              </a:ext>
            </a:extLst>
          </p:cNvPr>
          <p:cNvSpPr>
            <a:spLocks noGrp="1"/>
          </p:cNvSpPr>
          <p:nvPr>
            <p:ph idx="1"/>
          </p:nvPr>
        </p:nvSpPr>
        <p:spPr/>
        <p:txBody>
          <a:bodyPr/>
          <a:lstStyle/>
          <a:p>
            <a:r>
              <a:rPr lang="en-US" dirty="0"/>
              <a:t>Lava flows are streams of molten rock that either pour from a vent quietly or erupt explosively as lava fountains  </a:t>
            </a:r>
          </a:p>
          <a:p>
            <a:r>
              <a:rPr lang="en-US" dirty="0"/>
              <a:t>Because of their intense heat, lava flows are also great fire hazards  </a:t>
            </a:r>
          </a:p>
          <a:p>
            <a:r>
              <a:rPr lang="en-US" dirty="0"/>
              <a:t>Lava flows destroy everything in their path; do not attempt to divert  </a:t>
            </a:r>
          </a:p>
          <a:p>
            <a:r>
              <a:rPr lang="en-US" dirty="0"/>
              <a:t>Most lava flows move slowly enough that people can move out of the way, but some can travel as fast as 40 miles per hour </a:t>
            </a:r>
          </a:p>
        </p:txBody>
      </p:sp>
      <p:sp>
        <p:nvSpPr>
          <p:cNvPr id="6" name="Content Placeholder 5">
            <a:extLst>
              <a:ext uri="{FF2B5EF4-FFF2-40B4-BE49-F238E27FC236}">
                <a16:creationId xmlns:a16="http://schemas.microsoft.com/office/drawing/2014/main" id="{FE1BE645-6957-45BF-BBAB-DDCDD5BA608C}"/>
              </a:ext>
            </a:extLst>
          </p:cNvPr>
          <p:cNvSpPr>
            <a:spLocks noGrp="1"/>
          </p:cNvSpPr>
          <p:nvPr>
            <p:ph sz="quarter" idx="12"/>
          </p:nvPr>
        </p:nvSpPr>
        <p:spPr/>
        <p:txBody>
          <a:bodyPr/>
          <a:lstStyle/>
          <a:p>
            <a:r>
              <a:rPr lang="en-US" dirty="0"/>
              <a:t>PM VO-2</a:t>
            </a:r>
          </a:p>
        </p:txBody>
      </p:sp>
      <p:sp>
        <p:nvSpPr>
          <p:cNvPr id="4" name="Text Placeholder 3">
            <a:extLst>
              <a:ext uri="{FF2B5EF4-FFF2-40B4-BE49-F238E27FC236}">
                <a16:creationId xmlns:a16="http://schemas.microsoft.com/office/drawing/2014/main" id="{FB0A1526-1171-4E81-BA14-E813469BE226}"/>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70D00031-7777-471A-9641-1F8126FC4B54}"/>
              </a:ext>
            </a:extLst>
          </p:cNvPr>
          <p:cNvSpPr>
            <a:spLocks noGrp="1"/>
          </p:cNvSpPr>
          <p:nvPr>
            <p:ph type="body" sz="quarter" idx="11"/>
          </p:nvPr>
        </p:nvSpPr>
        <p:spPr/>
        <p:txBody>
          <a:bodyPr/>
          <a:lstStyle/>
          <a:p>
            <a:r>
              <a:rPr lang="en-US" dirty="0"/>
              <a:t>VO-7</a:t>
            </a:r>
          </a:p>
        </p:txBody>
      </p:sp>
    </p:spTree>
    <p:extLst>
      <p:ext uri="{BB962C8B-B14F-4D97-AF65-F5344CB8AC3E}">
        <p14:creationId xmlns:p14="http://schemas.microsoft.com/office/powerpoint/2010/main" val="173532692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67B10-5842-4B3F-930E-C28CBC828D8F}"/>
              </a:ext>
            </a:extLst>
          </p:cNvPr>
          <p:cNvSpPr>
            <a:spLocks noGrp="1"/>
          </p:cNvSpPr>
          <p:nvPr>
            <p:ph type="title"/>
          </p:nvPr>
        </p:nvSpPr>
        <p:spPr/>
        <p:txBody>
          <a:bodyPr/>
          <a:lstStyle/>
          <a:p>
            <a:r>
              <a:rPr lang="en-US" dirty="0"/>
              <a:t>Pyroclastic Flows</a:t>
            </a:r>
          </a:p>
        </p:txBody>
      </p:sp>
      <p:sp>
        <p:nvSpPr>
          <p:cNvPr id="2" name="Content Placeholder 1">
            <a:extLst>
              <a:ext uri="{FF2B5EF4-FFF2-40B4-BE49-F238E27FC236}">
                <a16:creationId xmlns:a16="http://schemas.microsoft.com/office/drawing/2014/main" id="{632CA325-9A7D-4576-ACB1-0C4E318FE952}"/>
              </a:ext>
            </a:extLst>
          </p:cNvPr>
          <p:cNvSpPr>
            <a:spLocks noGrp="1"/>
          </p:cNvSpPr>
          <p:nvPr>
            <p:ph idx="1"/>
          </p:nvPr>
        </p:nvSpPr>
        <p:spPr/>
        <p:txBody>
          <a:bodyPr/>
          <a:lstStyle/>
          <a:p>
            <a:r>
              <a:rPr lang="en-US" dirty="0"/>
              <a:t>Contain a high-density mix of hot lava blocks, pumice, ash and volcanic gas  </a:t>
            </a:r>
          </a:p>
          <a:p>
            <a:r>
              <a:rPr lang="en-US" dirty="0"/>
              <a:t>Move at very high speeds down volcanic slopes, typically following valleys and traveling at speeds greater than 50 mph  </a:t>
            </a:r>
          </a:p>
          <a:p>
            <a:r>
              <a:rPr lang="en-US" dirty="0"/>
              <a:t>Destroy nearly all objects and structures in their path  The extreme temperatures of rocks and gas inside pyroclastic flows—generally between 390°- 1300°F— can ignite fires and melt snow and ice </a:t>
            </a:r>
          </a:p>
        </p:txBody>
      </p:sp>
      <p:sp>
        <p:nvSpPr>
          <p:cNvPr id="6" name="Content Placeholder 5">
            <a:extLst>
              <a:ext uri="{FF2B5EF4-FFF2-40B4-BE49-F238E27FC236}">
                <a16:creationId xmlns:a16="http://schemas.microsoft.com/office/drawing/2014/main" id="{31F769B7-0DC4-4F3D-A993-ED220971D533}"/>
              </a:ext>
            </a:extLst>
          </p:cNvPr>
          <p:cNvSpPr>
            <a:spLocks noGrp="1"/>
          </p:cNvSpPr>
          <p:nvPr>
            <p:ph sz="quarter" idx="12"/>
          </p:nvPr>
        </p:nvSpPr>
        <p:spPr/>
        <p:txBody>
          <a:bodyPr/>
          <a:lstStyle/>
          <a:p>
            <a:r>
              <a:rPr lang="en-US" dirty="0"/>
              <a:t>PM VO-2</a:t>
            </a:r>
          </a:p>
        </p:txBody>
      </p:sp>
      <p:sp>
        <p:nvSpPr>
          <p:cNvPr id="4" name="Text Placeholder 3">
            <a:extLst>
              <a:ext uri="{FF2B5EF4-FFF2-40B4-BE49-F238E27FC236}">
                <a16:creationId xmlns:a16="http://schemas.microsoft.com/office/drawing/2014/main" id="{8BDD4EF4-5D49-4722-9765-E182B524A56C}"/>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FFE1585A-C751-4361-ADA5-FA3BF6D65205}"/>
              </a:ext>
            </a:extLst>
          </p:cNvPr>
          <p:cNvSpPr>
            <a:spLocks noGrp="1"/>
          </p:cNvSpPr>
          <p:nvPr>
            <p:ph type="body" sz="quarter" idx="11"/>
          </p:nvPr>
        </p:nvSpPr>
        <p:spPr/>
        <p:txBody>
          <a:bodyPr/>
          <a:lstStyle/>
          <a:p>
            <a:r>
              <a:rPr lang="en-US" dirty="0"/>
              <a:t>VO-8</a:t>
            </a:r>
          </a:p>
        </p:txBody>
      </p:sp>
    </p:spTree>
    <p:extLst>
      <p:ext uri="{BB962C8B-B14F-4D97-AF65-F5344CB8AC3E}">
        <p14:creationId xmlns:p14="http://schemas.microsoft.com/office/powerpoint/2010/main" val="60325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DD3DC-534F-4DED-8ED2-96590E95A862}"/>
              </a:ext>
            </a:extLst>
          </p:cNvPr>
          <p:cNvSpPr>
            <a:spLocks noGrp="1"/>
          </p:cNvSpPr>
          <p:nvPr>
            <p:ph type="body" sz="quarter" idx="11"/>
          </p:nvPr>
        </p:nvSpPr>
        <p:spPr>
          <a:xfrm>
            <a:off x="-38100" y="1776797"/>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 </a:t>
            </a:r>
            <a:r>
              <a:rPr lang="en-US" sz="500" dirty="0">
                <a:solidFill>
                  <a:srgbClr val="448431"/>
                </a:solidFill>
              </a:rPr>
              <a:t>1</a:t>
            </a:r>
          </a:p>
        </p:txBody>
      </p:sp>
      <p:sp>
        <p:nvSpPr>
          <p:cNvPr id="23" name="Title 22">
            <a:extLst>
              <a:ext uri="{FF2B5EF4-FFF2-40B4-BE49-F238E27FC236}">
                <a16:creationId xmlns:a16="http://schemas.microsoft.com/office/drawing/2014/main" id="{E33EE42D-873E-5D41-BEB1-B66290A1A441}"/>
              </a:ext>
            </a:extLst>
          </p:cNvPr>
          <p:cNvSpPr>
            <a:spLocks noGrp="1"/>
          </p:cNvSpPr>
          <p:nvPr>
            <p:ph type="title"/>
          </p:nvPr>
        </p:nvSpPr>
        <p:spPr>
          <a:xfrm>
            <a:off x="622554" y="2625630"/>
            <a:ext cx="7886700" cy="774796"/>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Avalanche</a:t>
            </a:r>
          </a:p>
        </p:txBody>
      </p:sp>
    </p:spTree>
    <p:extLst>
      <p:ext uri="{BB962C8B-B14F-4D97-AF65-F5344CB8AC3E}">
        <p14:creationId xmlns:p14="http://schemas.microsoft.com/office/powerpoint/2010/main" val="76135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0222B-E69B-4051-A672-CE24DB86DD47}"/>
              </a:ext>
            </a:extLst>
          </p:cNvPr>
          <p:cNvSpPr>
            <a:spLocks noGrp="1"/>
          </p:cNvSpPr>
          <p:nvPr>
            <p:ph type="title"/>
          </p:nvPr>
        </p:nvSpPr>
        <p:spPr/>
        <p:txBody>
          <a:bodyPr/>
          <a:lstStyle/>
          <a:p>
            <a:r>
              <a:rPr lang="en-US" dirty="0"/>
              <a:t>Earthquake Impacts</a:t>
            </a:r>
          </a:p>
        </p:txBody>
      </p:sp>
      <p:sp>
        <p:nvSpPr>
          <p:cNvPr id="2" name="Content Placeholder 1">
            <a:extLst>
              <a:ext uri="{FF2B5EF4-FFF2-40B4-BE49-F238E27FC236}">
                <a16:creationId xmlns:a16="http://schemas.microsoft.com/office/drawing/2014/main" id="{34460463-1A2E-4ED4-B5F3-B17FFFD88B88}"/>
              </a:ext>
            </a:extLst>
          </p:cNvPr>
          <p:cNvSpPr>
            <a:spLocks noGrp="1"/>
          </p:cNvSpPr>
          <p:nvPr>
            <p:ph idx="1"/>
          </p:nvPr>
        </p:nvSpPr>
        <p:spPr/>
        <p:txBody>
          <a:bodyPr/>
          <a:lstStyle/>
          <a:p>
            <a:r>
              <a:rPr lang="en-US" dirty="0"/>
              <a:t>Fatalities </a:t>
            </a:r>
          </a:p>
          <a:p>
            <a:pPr lvl="1"/>
            <a:r>
              <a:rPr lang="en-US" dirty="0"/>
              <a:t>The severity of the shaking during an earthquake can cause manmade and natural structures and the contents within these to fail or fall and injure or kill people </a:t>
            </a:r>
          </a:p>
          <a:p>
            <a:r>
              <a:rPr lang="en-US" dirty="0"/>
              <a:t>Disruptions </a:t>
            </a:r>
          </a:p>
          <a:p>
            <a:pPr lvl="1"/>
            <a:r>
              <a:rPr lang="en-US" dirty="0"/>
              <a:t>Interrupts transportation, power, and daily life due to collapsed buildings, damages to utilities and roads </a:t>
            </a:r>
          </a:p>
          <a:p>
            <a:pPr lvl="1"/>
            <a:r>
              <a:rPr lang="en-US" dirty="0"/>
              <a:t>Generates economic losses from damages to structures and roadways </a:t>
            </a:r>
          </a:p>
        </p:txBody>
      </p:sp>
      <p:sp>
        <p:nvSpPr>
          <p:cNvPr id="6" name="Content Placeholder 5">
            <a:extLst>
              <a:ext uri="{FF2B5EF4-FFF2-40B4-BE49-F238E27FC236}">
                <a16:creationId xmlns:a16="http://schemas.microsoft.com/office/drawing/2014/main" id="{3B941C18-BFBF-46F2-B9A1-708CE690CE28}"/>
              </a:ext>
            </a:extLst>
          </p:cNvPr>
          <p:cNvSpPr>
            <a:spLocks noGrp="1"/>
          </p:cNvSpPr>
          <p:nvPr>
            <p:ph sz="quarter" idx="12"/>
          </p:nvPr>
        </p:nvSpPr>
        <p:spPr/>
        <p:txBody>
          <a:bodyPr/>
          <a:lstStyle/>
          <a:p>
            <a:r>
              <a:rPr lang="en-US" dirty="0"/>
              <a:t>PM EQ-1</a:t>
            </a:r>
          </a:p>
        </p:txBody>
      </p:sp>
      <p:sp>
        <p:nvSpPr>
          <p:cNvPr id="4" name="Text Placeholder 3">
            <a:extLst>
              <a:ext uri="{FF2B5EF4-FFF2-40B4-BE49-F238E27FC236}">
                <a16:creationId xmlns:a16="http://schemas.microsoft.com/office/drawing/2014/main" id="{684C07A5-6CFD-46D9-841E-E3102BFDBFFB}"/>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24AC18B8-22FF-4C98-B3A2-F1195BAB45D5}"/>
              </a:ext>
            </a:extLst>
          </p:cNvPr>
          <p:cNvSpPr>
            <a:spLocks noGrp="1"/>
          </p:cNvSpPr>
          <p:nvPr>
            <p:ph type="body" sz="quarter" idx="11"/>
          </p:nvPr>
        </p:nvSpPr>
        <p:spPr/>
        <p:txBody>
          <a:bodyPr/>
          <a:lstStyle/>
          <a:p>
            <a:r>
              <a:rPr lang="en-US" dirty="0"/>
              <a:t>EQ-2</a:t>
            </a:r>
          </a:p>
        </p:txBody>
      </p:sp>
    </p:spTree>
    <p:extLst>
      <p:ext uri="{BB962C8B-B14F-4D97-AF65-F5344CB8AC3E}">
        <p14:creationId xmlns:p14="http://schemas.microsoft.com/office/powerpoint/2010/main" val="9817636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947EA8-6AC5-4514-82F7-C4BA3F7E6F8E}"/>
              </a:ext>
            </a:extLst>
          </p:cNvPr>
          <p:cNvSpPr>
            <a:spLocks noGrp="1"/>
          </p:cNvSpPr>
          <p:nvPr>
            <p:ph type="title"/>
          </p:nvPr>
        </p:nvSpPr>
        <p:spPr/>
        <p:txBody>
          <a:bodyPr/>
          <a:lstStyle/>
          <a:p>
            <a:r>
              <a:rPr lang="en-US" dirty="0"/>
              <a:t>Lahar</a:t>
            </a:r>
          </a:p>
        </p:txBody>
      </p:sp>
      <p:sp>
        <p:nvSpPr>
          <p:cNvPr id="2" name="Content Placeholder 1">
            <a:extLst>
              <a:ext uri="{FF2B5EF4-FFF2-40B4-BE49-F238E27FC236}">
                <a16:creationId xmlns:a16="http://schemas.microsoft.com/office/drawing/2014/main" id="{2C99E568-8FC8-4EAC-B16B-97164BEF5EC1}"/>
              </a:ext>
            </a:extLst>
          </p:cNvPr>
          <p:cNvSpPr>
            <a:spLocks noGrp="1"/>
          </p:cNvSpPr>
          <p:nvPr>
            <p:ph idx="1"/>
          </p:nvPr>
        </p:nvSpPr>
        <p:spPr/>
        <p:txBody>
          <a:bodyPr/>
          <a:lstStyle/>
          <a:p>
            <a:r>
              <a:rPr lang="en-US" dirty="0"/>
              <a:t>Lahars are mudflows or debris flows composed mostly of volcanic materials on the sides of a volcano  </a:t>
            </a:r>
          </a:p>
          <a:p>
            <a:r>
              <a:rPr lang="en-US" dirty="0"/>
              <a:t>Historically, lahars have been one of the deadliest volcano hazards  </a:t>
            </a:r>
          </a:p>
          <a:p>
            <a:r>
              <a:rPr lang="en-US" dirty="0"/>
              <a:t>Can rush down valley and stream channels at speeds of 20 to 40 mph and can travel more than 50 miles </a:t>
            </a:r>
          </a:p>
        </p:txBody>
      </p:sp>
      <p:sp>
        <p:nvSpPr>
          <p:cNvPr id="6" name="Content Placeholder 5">
            <a:extLst>
              <a:ext uri="{FF2B5EF4-FFF2-40B4-BE49-F238E27FC236}">
                <a16:creationId xmlns:a16="http://schemas.microsoft.com/office/drawing/2014/main" id="{7E01E6DE-9254-49E0-8795-3D20A3C3C922}"/>
              </a:ext>
            </a:extLst>
          </p:cNvPr>
          <p:cNvSpPr>
            <a:spLocks noGrp="1"/>
          </p:cNvSpPr>
          <p:nvPr>
            <p:ph sz="quarter" idx="12"/>
          </p:nvPr>
        </p:nvSpPr>
        <p:spPr/>
        <p:txBody>
          <a:bodyPr/>
          <a:lstStyle/>
          <a:p>
            <a:r>
              <a:rPr lang="en-US" dirty="0"/>
              <a:t>PM VO-3</a:t>
            </a:r>
          </a:p>
        </p:txBody>
      </p:sp>
      <p:sp>
        <p:nvSpPr>
          <p:cNvPr id="4" name="Text Placeholder 3">
            <a:extLst>
              <a:ext uri="{FF2B5EF4-FFF2-40B4-BE49-F238E27FC236}">
                <a16:creationId xmlns:a16="http://schemas.microsoft.com/office/drawing/2014/main" id="{4F7417F0-816E-4F0B-8A85-C5565A0C0DE5}"/>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41695C3C-3421-495E-B962-BD04CC3CCE40}"/>
              </a:ext>
            </a:extLst>
          </p:cNvPr>
          <p:cNvSpPr>
            <a:spLocks noGrp="1"/>
          </p:cNvSpPr>
          <p:nvPr>
            <p:ph type="body" sz="quarter" idx="11"/>
          </p:nvPr>
        </p:nvSpPr>
        <p:spPr/>
        <p:txBody>
          <a:bodyPr/>
          <a:lstStyle/>
          <a:p>
            <a:r>
              <a:rPr lang="en-US" dirty="0"/>
              <a:t>VO-9</a:t>
            </a:r>
          </a:p>
        </p:txBody>
      </p:sp>
    </p:spTree>
    <p:extLst>
      <p:ext uri="{BB962C8B-B14F-4D97-AF65-F5344CB8AC3E}">
        <p14:creationId xmlns:p14="http://schemas.microsoft.com/office/powerpoint/2010/main" val="279322183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6979-F335-475E-B3BD-5BD48ABF2A19}"/>
              </a:ext>
            </a:extLst>
          </p:cNvPr>
          <p:cNvSpPr>
            <a:spLocks noGrp="1"/>
          </p:cNvSpPr>
          <p:nvPr>
            <p:ph type="title"/>
          </p:nvPr>
        </p:nvSpPr>
        <p:spPr/>
        <p:txBody>
          <a:bodyPr/>
          <a:lstStyle/>
          <a:p>
            <a:r>
              <a:rPr lang="en-US" dirty="0"/>
              <a:t>Volcanic Gases</a:t>
            </a:r>
          </a:p>
        </p:txBody>
      </p:sp>
      <p:sp>
        <p:nvSpPr>
          <p:cNvPr id="2" name="Content Placeholder 1">
            <a:extLst>
              <a:ext uri="{FF2B5EF4-FFF2-40B4-BE49-F238E27FC236}">
                <a16:creationId xmlns:a16="http://schemas.microsoft.com/office/drawing/2014/main" id="{38CBF0C9-E7B3-4620-8BFF-13D28850C1CB}"/>
              </a:ext>
            </a:extLst>
          </p:cNvPr>
          <p:cNvSpPr>
            <a:spLocks noGrp="1"/>
          </p:cNvSpPr>
          <p:nvPr>
            <p:ph idx="1"/>
          </p:nvPr>
        </p:nvSpPr>
        <p:spPr>
          <a:xfrm>
            <a:off x="315142" y="1521229"/>
            <a:ext cx="4374304" cy="4781145"/>
          </a:xfrm>
        </p:spPr>
        <p:txBody>
          <a:bodyPr/>
          <a:lstStyle/>
          <a:p>
            <a:r>
              <a:rPr lang="en-US" dirty="0"/>
              <a:t>A volcano can release gases during an eruption but they can also be released at any time from cracks in the ground that allow gases to reach the surface through fumaroles or small openings </a:t>
            </a:r>
          </a:p>
        </p:txBody>
      </p:sp>
      <p:pic>
        <p:nvPicPr>
          <p:cNvPr id="7" name="Picture 6" descr="Photo showing cracks in the ground releasing gases from underground.">
            <a:extLst>
              <a:ext uri="{FF2B5EF4-FFF2-40B4-BE49-F238E27FC236}">
                <a16:creationId xmlns:a16="http://schemas.microsoft.com/office/drawing/2014/main" id="{65981106-FA8C-4467-88A0-C027D9392D57}"/>
              </a:ext>
            </a:extLst>
          </p:cNvPr>
          <p:cNvPicPr>
            <a:picLocks noChangeAspect="1"/>
          </p:cNvPicPr>
          <p:nvPr/>
        </p:nvPicPr>
        <p:blipFill>
          <a:blip r:embed="rId2"/>
          <a:stretch>
            <a:fillRect/>
          </a:stretch>
        </p:blipFill>
        <p:spPr>
          <a:xfrm>
            <a:off x="4681580" y="2631827"/>
            <a:ext cx="3618649" cy="2431536"/>
          </a:xfrm>
          <a:prstGeom prst="rect">
            <a:avLst/>
          </a:prstGeom>
        </p:spPr>
      </p:pic>
      <p:sp>
        <p:nvSpPr>
          <p:cNvPr id="6" name="Content Placeholder 5">
            <a:extLst>
              <a:ext uri="{FF2B5EF4-FFF2-40B4-BE49-F238E27FC236}">
                <a16:creationId xmlns:a16="http://schemas.microsoft.com/office/drawing/2014/main" id="{BA9CD12B-E554-4C94-92AF-ECDEADDE7B69}"/>
              </a:ext>
            </a:extLst>
          </p:cNvPr>
          <p:cNvSpPr>
            <a:spLocks noGrp="1"/>
          </p:cNvSpPr>
          <p:nvPr>
            <p:ph sz="quarter" idx="12"/>
          </p:nvPr>
        </p:nvSpPr>
        <p:spPr/>
        <p:txBody>
          <a:bodyPr/>
          <a:lstStyle/>
          <a:p>
            <a:r>
              <a:rPr lang="en-US" dirty="0"/>
              <a:t>PM VO-3</a:t>
            </a:r>
          </a:p>
        </p:txBody>
      </p:sp>
      <p:sp>
        <p:nvSpPr>
          <p:cNvPr id="4" name="Text Placeholder 3">
            <a:extLst>
              <a:ext uri="{FF2B5EF4-FFF2-40B4-BE49-F238E27FC236}">
                <a16:creationId xmlns:a16="http://schemas.microsoft.com/office/drawing/2014/main" id="{210738BE-971A-4AAC-BD69-3E957FF71D4D}"/>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DFC1B028-2E9E-4406-B223-2E39C8FE9CF6}"/>
              </a:ext>
            </a:extLst>
          </p:cNvPr>
          <p:cNvSpPr>
            <a:spLocks noGrp="1"/>
          </p:cNvSpPr>
          <p:nvPr>
            <p:ph type="body" sz="quarter" idx="11"/>
          </p:nvPr>
        </p:nvSpPr>
        <p:spPr/>
        <p:txBody>
          <a:bodyPr/>
          <a:lstStyle/>
          <a:p>
            <a:r>
              <a:rPr lang="en-US" dirty="0"/>
              <a:t>VO-10</a:t>
            </a:r>
          </a:p>
        </p:txBody>
      </p:sp>
    </p:spTree>
    <p:extLst>
      <p:ext uri="{BB962C8B-B14F-4D97-AF65-F5344CB8AC3E}">
        <p14:creationId xmlns:p14="http://schemas.microsoft.com/office/powerpoint/2010/main" val="342701748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8933CF-BA6C-4664-8899-51049BAE995B}"/>
              </a:ext>
            </a:extLst>
          </p:cNvPr>
          <p:cNvSpPr>
            <a:spLocks noGrp="1"/>
          </p:cNvSpPr>
          <p:nvPr>
            <p:ph type="title"/>
          </p:nvPr>
        </p:nvSpPr>
        <p:spPr/>
        <p:txBody>
          <a:bodyPr/>
          <a:lstStyle/>
          <a:p>
            <a:r>
              <a:rPr lang="en-US" dirty="0"/>
              <a:t>Volcanic Ash/Tephra</a:t>
            </a:r>
          </a:p>
        </p:txBody>
      </p:sp>
      <p:sp>
        <p:nvSpPr>
          <p:cNvPr id="2" name="Content Placeholder 1">
            <a:extLst>
              <a:ext uri="{FF2B5EF4-FFF2-40B4-BE49-F238E27FC236}">
                <a16:creationId xmlns:a16="http://schemas.microsoft.com/office/drawing/2014/main" id="{3443406C-6640-4821-8BCA-258FDBFAA230}"/>
              </a:ext>
            </a:extLst>
          </p:cNvPr>
          <p:cNvSpPr>
            <a:spLocks noGrp="1"/>
          </p:cNvSpPr>
          <p:nvPr>
            <p:ph idx="1"/>
          </p:nvPr>
        </p:nvSpPr>
        <p:spPr/>
        <p:txBody>
          <a:bodyPr/>
          <a:lstStyle/>
          <a:p>
            <a:r>
              <a:rPr lang="en-US" dirty="0"/>
              <a:t>Tephra: Fragments of magma and rock which erupt into the atmosphere  </a:t>
            </a:r>
          </a:p>
          <a:p>
            <a:r>
              <a:rPr lang="en-US" dirty="0"/>
              <a:t>Volcanic ash: Finer pieces of tephra smaller than 1/12 of an inch  </a:t>
            </a:r>
          </a:p>
          <a:p>
            <a:r>
              <a:rPr lang="en-US" dirty="0"/>
              <a:t>Volcanic ash can affect people and equipment hundreds of miles away from the cone of the volcano, while tephra falls back to the ground on or near the volcano </a:t>
            </a:r>
          </a:p>
        </p:txBody>
      </p:sp>
      <p:sp>
        <p:nvSpPr>
          <p:cNvPr id="6" name="Content Placeholder 5">
            <a:extLst>
              <a:ext uri="{FF2B5EF4-FFF2-40B4-BE49-F238E27FC236}">
                <a16:creationId xmlns:a16="http://schemas.microsoft.com/office/drawing/2014/main" id="{397E2B01-1C49-4DBF-AF23-8331D4F80AA6}"/>
              </a:ext>
            </a:extLst>
          </p:cNvPr>
          <p:cNvSpPr>
            <a:spLocks noGrp="1"/>
          </p:cNvSpPr>
          <p:nvPr>
            <p:ph sz="quarter" idx="12"/>
          </p:nvPr>
        </p:nvSpPr>
        <p:spPr/>
        <p:txBody>
          <a:bodyPr/>
          <a:lstStyle/>
          <a:p>
            <a:r>
              <a:rPr lang="en-US" dirty="0"/>
              <a:t>PM VO-3</a:t>
            </a:r>
          </a:p>
        </p:txBody>
      </p:sp>
      <p:sp>
        <p:nvSpPr>
          <p:cNvPr id="4" name="Text Placeholder 3">
            <a:extLst>
              <a:ext uri="{FF2B5EF4-FFF2-40B4-BE49-F238E27FC236}">
                <a16:creationId xmlns:a16="http://schemas.microsoft.com/office/drawing/2014/main" id="{037CFA55-8B73-4694-9490-516A543CBFB8}"/>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CAFC59D0-46AF-409B-853D-3B77570B43FF}"/>
              </a:ext>
            </a:extLst>
          </p:cNvPr>
          <p:cNvSpPr>
            <a:spLocks noGrp="1"/>
          </p:cNvSpPr>
          <p:nvPr>
            <p:ph type="body" sz="quarter" idx="11"/>
          </p:nvPr>
        </p:nvSpPr>
        <p:spPr/>
        <p:txBody>
          <a:bodyPr/>
          <a:lstStyle/>
          <a:p>
            <a:r>
              <a:rPr lang="en-US" dirty="0"/>
              <a:t>VO-11</a:t>
            </a:r>
          </a:p>
        </p:txBody>
      </p:sp>
    </p:spTree>
    <p:extLst>
      <p:ext uri="{BB962C8B-B14F-4D97-AF65-F5344CB8AC3E}">
        <p14:creationId xmlns:p14="http://schemas.microsoft.com/office/powerpoint/2010/main" val="58059933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A4AAD-B4EC-4F53-A599-164B9C930E4F}"/>
              </a:ext>
            </a:extLst>
          </p:cNvPr>
          <p:cNvSpPr>
            <a:spLocks noGrp="1"/>
          </p:cNvSpPr>
          <p:nvPr>
            <p:ph type="title"/>
          </p:nvPr>
        </p:nvSpPr>
        <p:spPr/>
        <p:txBody>
          <a:bodyPr>
            <a:normAutofit/>
          </a:bodyPr>
          <a:lstStyle/>
          <a:p>
            <a:r>
              <a:rPr lang="en-US" dirty="0"/>
              <a:t>Volcanic Ash/Tephra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845BDE2D-B752-4B0A-82FC-8FA9E37AF92A}"/>
              </a:ext>
            </a:extLst>
          </p:cNvPr>
          <p:cNvSpPr>
            <a:spLocks noGrp="1"/>
          </p:cNvSpPr>
          <p:nvPr>
            <p:ph idx="1"/>
          </p:nvPr>
        </p:nvSpPr>
        <p:spPr/>
        <p:txBody>
          <a:bodyPr/>
          <a:lstStyle/>
          <a:p>
            <a:r>
              <a:rPr lang="en-US" dirty="0"/>
              <a:t>Volcanic ash can: </a:t>
            </a:r>
          </a:p>
          <a:p>
            <a:pPr lvl="1"/>
            <a:r>
              <a:rPr lang="en-US" dirty="0"/>
              <a:t>Cause severe respiratory problems</a:t>
            </a:r>
          </a:p>
          <a:p>
            <a:pPr lvl="1"/>
            <a:r>
              <a:rPr lang="en-US" dirty="0"/>
              <a:t>Diminish visibility</a:t>
            </a:r>
          </a:p>
          <a:p>
            <a:pPr lvl="1"/>
            <a:r>
              <a:rPr lang="en-US" dirty="0"/>
              <a:t>Contaminate water supplies</a:t>
            </a:r>
          </a:p>
          <a:p>
            <a:pPr lvl="1"/>
            <a:r>
              <a:rPr lang="en-US" dirty="0"/>
              <a:t>Cause electrical storms</a:t>
            </a:r>
          </a:p>
          <a:p>
            <a:pPr lvl="1"/>
            <a:r>
              <a:rPr lang="en-US" dirty="0"/>
              <a:t>Disrupt the operation of all machinery and cause engine failure, which is particularly problematic for aircraft</a:t>
            </a:r>
          </a:p>
          <a:p>
            <a:pPr lvl="1"/>
            <a:r>
              <a:rPr lang="en-US" dirty="0"/>
              <a:t>Collapse roofs </a:t>
            </a:r>
          </a:p>
        </p:txBody>
      </p:sp>
      <p:sp>
        <p:nvSpPr>
          <p:cNvPr id="6" name="Content Placeholder 5">
            <a:extLst>
              <a:ext uri="{FF2B5EF4-FFF2-40B4-BE49-F238E27FC236}">
                <a16:creationId xmlns:a16="http://schemas.microsoft.com/office/drawing/2014/main" id="{FFAD097E-11E1-4838-86E4-347ECA86EC49}"/>
              </a:ext>
            </a:extLst>
          </p:cNvPr>
          <p:cNvSpPr>
            <a:spLocks noGrp="1"/>
          </p:cNvSpPr>
          <p:nvPr>
            <p:ph sz="quarter" idx="12"/>
          </p:nvPr>
        </p:nvSpPr>
        <p:spPr/>
        <p:txBody>
          <a:bodyPr/>
          <a:lstStyle/>
          <a:p>
            <a:r>
              <a:rPr lang="en-US" dirty="0"/>
              <a:t>PM VO-3</a:t>
            </a:r>
          </a:p>
        </p:txBody>
      </p:sp>
      <p:sp>
        <p:nvSpPr>
          <p:cNvPr id="4" name="Text Placeholder 3">
            <a:extLst>
              <a:ext uri="{FF2B5EF4-FFF2-40B4-BE49-F238E27FC236}">
                <a16:creationId xmlns:a16="http://schemas.microsoft.com/office/drawing/2014/main" id="{B57DB611-C829-4D39-98C9-6C50218FEC2E}"/>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7E16BF3A-AF14-4702-924E-6242C4B0E475}"/>
              </a:ext>
            </a:extLst>
          </p:cNvPr>
          <p:cNvSpPr>
            <a:spLocks noGrp="1"/>
          </p:cNvSpPr>
          <p:nvPr>
            <p:ph type="body" sz="quarter" idx="11"/>
          </p:nvPr>
        </p:nvSpPr>
        <p:spPr/>
        <p:txBody>
          <a:bodyPr/>
          <a:lstStyle/>
          <a:p>
            <a:r>
              <a:rPr lang="en-US" dirty="0"/>
              <a:t>VO-12</a:t>
            </a:r>
          </a:p>
        </p:txBody>
      </p:sp>
    </p:spTree>
    <p:extLst>
      <p:ext uri="{BB962C8B-B14F-4D97-AF65-F5344CB8AC3E}">
        <p14:creationId xmlns:p14="http://schemas.microsoft.com/office/powerpoint/2010/main" val="224277888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5505C-6940-4859-8218-D39D9117BC78}"/>
              </a:ext>
            </a:extLst>
          </p:cNvPr>
          <p:cNvSpPr>
            <a:spLocks noGrp="1"/>
          </p:cNvSpPr>
          <p:nvPr>
            <p:ph type="title"/>
          </p:nvPr>
        </p:nvSpPr>
        <p:spPr/>
        <p:txBody>
          <a:bodyPr/>
          <a:lstStyle/>
          <a:p>
            <a:r>
              <a:rPr lang="en-US" dirty="0"/>
              <a:t>Landslides</a:t>
            </a:r>
          </a:p>
        </p:txBody>
      </p:sp>
      <p:sp>
        <p:nvSpPr>
          <p:cNvPr id="2" name="Content Placeholder 1">
            <a:extLst>
              <a:ext uri="{FF2B5EF4-FFF2-40B4-BE49-F238E27FC236}">
                <a16:creationId xmlns:a16="http://schemas.microsoft.com/office/drawing/2014/main" id="{8301D578-101E-4782-A9DD-C8B738B41398}"/>
              </a:ext>
            </a:extLst>
          </p:cNvPr>
          <p:cNvSpPr>
            <a:spLocks noGrp="1"/>
          </p:cNvSpPr>
          <p:nvPr>
            <p:ph idx="1"/>
          </p:nvPr>
        </p:nvSpPr>
        <p:spPr/>
        <p:txBody>
          <a:bodyPr/>
          <a:lstStyle/>
          <a:p>
            <a:r>
              <a:rPr lang="en-US" dirty="0"/>
              <a:t>Range in size from small movements of loose debris on the surface of a volcano to massive collapses of the entire summit or sides of a volcano </a:t>
            </a:r>
          </a:p>
          <a:p>
            <a:r>
              <a:rPr lang="en-US" dirty="0"/>
              <a:t>Eruptions, heavy rainfall, or large earthquakes can cause landslides on volcano slopes that can trigger loose volcanic rock to break free and move downhill </a:t>
            </a:r>
          </a:p>
        </p:txBody>
      </p:sp>
      <p:sp>
        <p:nvSpPr>
          <p:cNvPr id="6" name="Content Placeholder 5">
            <a:extLst>
              <a:ext uri="{FF2B5EF4-FFF2-40B4-BE49-F238E27FC236}">
                <a16:creationId xmlns:a16="http://schemas.microsoft.com/office/drawing/2014/main" id="{004C827D-A179-4A84-BE94-F471CB1CA7B0}"/>
              </a:ext>
            </a:extLst>
          </p:cNvPr>
          <p:cNvSpPr>
            <a:spLocks noGrp="1"/>
          </p:cNvSpPr>
          <p:nvPr>
            <p:ph sz="quarter" idx="12"/>
          </p:nvPr>
        </p:nvSpPr>
        <p:spPr/>
        <p:txBody>
          <a:bodyPr/>
          <a:lstStyle/>
          <a:p>
            <a:r>
              <a:rPr lang="en-US" dirty="0"/>
              <a:t>PM VO-3</a:t>
            </a:r>
          </a:p>
        </p:txBody>
      </p:sp>
      <p:sp>
        <p:nvSpPr>
          <p:cNvPr id="4" name="Text Placeholder 3">
            <a:extLst>
              <a:ext uri="{FF2B5EF4-FFF2-40B4-BE49-F238E27FC236}">
                <a16:creationId xmlns:a16="http://schemas.microsoft.com/office/drawing/2014/main" id="{86C9EF09-5F18-40CA-8989-123206904475}"/>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9C644B89-513A-471B-A68A-9386E1E755FB}"/>
              </a:ext>
            </a:extLst>
          </p:cNvPr>
          <p:cNvSpPr>
            <a:spLocks noGrp="1"/>
          </p:cNvSpPr>
          <p:nvPr>
            <p:ph type="body" sz="quarter" idx="11"/>
          </p:nvPr>
        </p:nvSpPr>
        <p:spPr/>
        <p:txBody>
          <a:bodyPr/>
          <a:lstStyle/>
          <a:p>
            <a:r>
              <a:rPr lang="en-US" dirty="0"/>
              <a:t>VO-13</a:t>
            </a:r>
          </a:p>
        </p:txBody>
      </p:sp>
    </p:spTree>
    <p:extLst>
      <p:ext uri="{BB962C8B-B14F-4D97-AF65-F5344CB8AC3E}">
        <p14:creationId xmlns:p14="http://schemas.microsoft.com/office/powerpoint/2010/main" val="22690040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703893-BCC8-408F-BD9C-B67C225B1AB7}"/>
              </a:ext>
            </a:extLst>
          </p:cNvPr>
          <p:cNvSpPr>
            <a:spLocks noGrp="1"/>
          </p:cNvSpPr>
          <p:nvPr>
            <p:ph type="title"/>
          </p:nvPr>
        </p:nvSpPr>
        <p:spPr/>
        <p:txBody>
          <a:bodyPr/>
          <a:lstStyle/>
          <a:p>
            <a:r>
              <a:rPr lang="en-US" dirty="0"/>
              <a:t>Volcanic Smog (Vog)</a:t>
            </a:r>
          </a:p>
        </p:txBody>
      </p:sp>
      <p:sp>
        <p:nvSpPr>
          <p:cNvPr id="2" name="Content Placeholder 1">
            <a:extLst>
              <a:ext uri="{FF2B5EF4-FFF2-40B4-BE49-F238E27FC236}">
                <a16:creationId xmlns:a16="http://schemas.microsoft.com/office/drawing/2014/main" id="{6226682D-83C7-4715-A6DA-1541AB2DE63B}"/>
              </a:ext>
            </a:extLst>
          </p:cNvPr>
          <p:cNvSpPr>
            <a:spLocks noGrp="1"/>
          </p:cNvSpPr>
          <p:nvPr>
            <p:ph idx="1"/>
          </p:nvPr>
        </p:nvSpPr>
        <p:spPr/>
        <p:txBody>
          <a:bodyPr/>
          <a:lstStyle/>
          <a:p>
            <a:r>
              <a:rPr lang="en-US" dirty="0"/>
              <a:t>A form of air pollution created when sulfur dioxide and other volcanic gases combine and interact chemically in the atmosphere with oxygen, moisture, dust, and sunlight  </a:t>
            </a:r>
          </a:p>
          <a:p>
            <a:r>
              <a:rPr lang="en-US" dirty="0"/>
              <a:t>Sulfur dioxide is a poisonous gas that irritates skin and the tissues and mucous membranes of the eyes, nose, and throat </a:t>
            </a:r>
          </a:p>
          <a:p>
            <a:pPr lvl="1"/>
            <a:r>
              <a:rPr lang="en-US" dirty="0"/>
              <a:t>Can produce respiratory distress in some individuals </a:t>
            </a:r>
          </a:p>
        </p:txBody>
      </p:sp>
      <p:sp>
        <p:nvSpPr>
          <p:cNvPr id="6" name="Content Placeholder 5">
            <a:extLst>
              <a:ext uri="{FF2B5EF4-FFF2-40B4-BE49-F238E27FC236}">
                <a16:creationId xmlns:a16="http://schemas.microsoft.com/office/drawing/2014/main" id="{8EE875FA-AE73-4A4A-8E42-9099587A3C89}"/>
              </a:ext>
            </a:extLst>
          </p:cNvPr>
          <p:cNvSpPr>
            <a:spLocks noGrp="1"/>
          </p:cNvSpPr>
          <p:nvPr>
            <p:ph sz="quarter" idx="12"/>
          </p:nvPr>
        </p:nvSpPr>
        <p:spPr/>
        <p:txBody>
          <a:bodyPr/>
          <a:lstStyle/>
          <a:p>
            <a:r>
              <a:rPr lang="en-US" dirty="0"/>
              <a:t>PM VO-4</a:t>
            </a:r>
          </a:p>
        </p:txBody>
      </p:sp>
      <p:sp>
        <p:nvSpPr>
          <p:cNvPr id="4" name="Text Placeholder 3">
            <a:extLst>
              <a:ext uri="{FF2B5EF4-FFF2-40B4-BE49-F238E27FC236}">
                <a16:creationId xmlns:a16="http://schemas.microsoft.com/office/drawing/2014/main" id="{C67A99DD-D508-4B20-85CF-CCA2DE06BA6D}"/>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7BD148B5-15E7-4EA0-8394-9F33091298CF}"/>
              </a:ext>
            </a:extLst>
          </p:cNvPr>
          <p:cNvSpPr>
            <a:spLocks noGrp="1"/>
          </p:cNvSpPr>
          <p:nvPr>
            <p:ph type="body" sz="quarter" idx="11"/>
          </p:nvPr>
        </p:nvSpPr>
        <p:spPr/>
        <p:txBody>
          <a:bodyPr/>
          <a:lstStyle/>
          <a:p>
            <a:r>
              <a:rPr lang="en-US" dirty="0"/>
              <a:t>VO-14</a:t>
            </a:r>
          </a:p>
        </p:txBody>
      </p:sp>
    </p:spTree>
    <p:extLst>
      <p:ext uri="{BB962C8B-B14F-4D97-AF65-F5344CB8AC3E}">
        <p14:creationId xmlns:p14="http://schemas.microsoft.com/office/powerpoint/2010/main" val="368674382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9857FE-215F-44F4-988B-E913A7E77BB6}"/>
              </a:ext>
            </a:extLst>
          </p:cNvPr>
          <p:cNvSpPr>
            <a:spLocks noGrp="1"/>
          </p:cNvSpPr>
          <p:nvPr>
            <p:ph type="title"/>
          </p:nvPr>
        </p:nvSpPr>
        <p:spPr/>
        <p:txBody>
          <a:bodyPr>
            <a:normAutofit fontScale="90000"/>
          </a:bodyPr>
          <a:lstStyle/>
          <a:p>
            <a:r>
              <a:rPr lang="en-US" dirty="0"/>
              <a:t>Accompanying Hazards </a:t>
            </a:r>
            <a:r>
              <a:rPr lang="en-US" sz="100" dirty="0">
                <a:solidFill>
                  <a:srgbClr val="448431"/>
                </a:solidFill>
              </a:rPr>
              <a:t>(continued)</a:t>
            </a:r>
          </a:p>
        </p:txBody>
      </p:sp>
      <p:sp>
        <p:nvSpPr>
          <p:cNvPr id="2" name="Content Placeholder 1">
            <a:extLst>
              <a:ext uri="{FF2B5EF4-FFF2-40B4-BE49-F238E27FC236}">
                <a16:creationId xmlns:a16="http://schemas.microsoft.com/office/drawing/2014/main" id="{12580B45-16AF-40A1-90D1-21AE3CD8BF88}"/>
              </a:ext>
            </a:extLst>
          </p:cNvPr>
          <p:cNvSpPr>
            <a:spLocks noGrp="1"/>
          </p:cNvSpPr>
          <p:nvPr>
            <p:ph idx="1"/>
          </p:nvPr>
        </p:nvSpPr>
        <p:spPr/>
        <p:txBody>
          <a:bodyPr/>
          <a:lstStyle/>
          <a:p>
            <a:r>
              <a:rPr lang="en-US" dirty="0"/>
              <a:t>Volcanic eruptions can be accompanied by other natural hazards </a:t>
            </a:r>
          </a:p>
          <a:p>
            <a:pPr lvl="1"/>
            <a:r>
              <a:rPr lang="en-US" dirty="0"/>
              <a:t>Flash floods</a:t>
            </a:r>
          </a:p>
          <a:p>
            <a:pPr lvl="1"/>
            <a:r>
              <a:rPr lang="en-US" dirty="0"/>
              <a:t>Wildland fires </a:t>
            </a:r>
          </a:p>
          <a:p>
            <a:pPr lvl="1"/>
            <a:r>
              <a:rPr lang="en-US" dirty="0"/>
              <a:t>Tsunamis (under special conditions)</a:t>
            </a:r>
          </a:p>
          <a:p>
            <a:pPr lvl="1"/>
            <a:r>
              <a:rPr lang="en-US" dirty="0"/>
              <a:t>Earthquakes </a:t>
            </a:r>
          </a:p>
        </p:txBody>
      </p:sp>
      <p:sp>
        <p:nvSpPr>
          <p:cNvPr id="6" name="Content Placeholder 5">
            <a:extLst>
              <a:ext uri="{FF2B5EF4-FFF2-40B4-BE49-F238E27FC236}">
                <a16:creationId xmlns:a16="http://schemas.microsoft.com/office/drawing/2014/main" id="{99C20CD1-DB68-4C5B-BCC9-952DE09131CD}"/>
              </a:ext>
            </a:extLst>
          </p:cNvPr>
          <p:cNvSpPr>
            <a:spLocks noGrp="1"/>
          </p:cNvSpPr>
          <p:nvPr>
            <p:ph sz="quarter" idx="12"/>
          </p:nvPr>
        </p:nvSpPr>
        <p:spPr/>
        <p:txBody>
          <a:bodyPr/>
          <a:lstStyle/>
          <a:p>
            <a:r>
              <a:rPr lang="en-US" dirty="0"/>
              <a:t>PM VO-4</a:t>
            </a:r>
          </a:p>
        </p:txBody>
      </p:sp>
      <p:sp>
        <p:nvSpPr>
          <p:cNvPr id="4" name="Text Placeholder 3">
            <a:extLst>
              <a:ext uri="{FF2B5EF4-FFF2-40B4-BE49-F238E27FC236}">
                <a16:creationId xmlns:a16="http://schemas.microsoft.com/office/drawing/2014/main" id="{A8E49D77-7F0A-4B2F-9218-9ACB5045964D}"/>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20EEFE62-03B8-4404-86E6-E50421706865}"/>
              </a:ext>
            </a:extLst>
          </p:cNvPr>
          <p:cNvSpPr>
            <a:spLocks noGrp="1"/>
          </p:cNvSpPr>
          <p:nvPr>
            <p:ph type="body" sz="quarter" idx="11"/>
          </p:nvPr>
        </p:nvSpPr>
        <p:spPr/>
        <p:txBody>
          <a:bodyPr/>
          <a:lstStyle/>
          <a:p>
            <a:r>
              <a:rPr lang="en-US" dirty="0"/>
              <a:t>VO-15</a:t>
            </a:r>
          </a:p>
        </p:txBody>
      </p:sp>
    </p:spTree>
    <p:extLst>
      <p:ext uri="{BB962C8B-B14F-4D97-AF65-F5344CB8AC3E}">
        <p14:creationId xmlns:p14="http://schemas.microsoft.com/office/powerpoint/2010/main" val="421398817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4FCA3-5668-4061-9027-8A1429ABA744}"/>
              </a:ext>
            </a:extLst>
          </p:cNvPr>
          <p:cNvSpPr>
            <a:spLocks noGrp="1"/>
          </p:cNvSpPr>
          <p:nvPr>
            <p:ph type="title"/>
          </p:nvPr>
        </p:nvSpPr>
        <p:spPr/>
        <p:txBody>
          <a:bodyPr>
            <a:normAutofit fontScale="90000"/>
          </a:bodyPr>
          <a:lstStyle/>
          <a:p>
            <a:r>
              <a:rPr lang="en-US" dirty="0"/>
              <a:t>Volcanic Eruption Preparedness</a:t>
            </a:r>
          </a:p>
        </p:txBody>
      </p:sp>
      <p:sp>
        <p:nvSpPr>
          <p:cNvPr id="2" name="Content Placeholder 1">
            <a:extLst>
              <a:ext uri="{FF2B5EF4-FFF2-40B4-BE49-F238E27FC236}">
                <a16:creationId xmlns:a16="http://schemas.microsoft.com/office/drawing/2014/main" id="{DC8B6A5E-8B29-4C28-BF64-41C33111C2FF}"/>
              </a:ext>
            </a:extLst>
          </p:cNvPr>
          <p:cNvSpPr>
            <a:spLocks noGrp="1"/>
          </p:cNvSpPr>
          <p:nvPr>
            <p:ph idx="1"/>
          </p:nvPr>
        </p:nvSpPr>
        <p:spPr/>
        <p:txBody>
          <a:bodyPr/>
          <a:lstStyle/>
          <a:p>
            <a:r>
              <a:rPr lang="en-US" dirty="0"/>
              <a:t>Understand the risk  </a:t>
            </a:r>
          </a:p>
          <a:p>
            <a:r>
              <a:rPr lang="en-US" dirty="0"/>
              <a:t>Talk to your insurance agent  </a:t>
            </a:r>
          </a:p>
          <a:p>
            <a:r>
              <a:rPr lang="en-US" dirty="0"/>
              <a:t>Prepare disaster supply kit </a:t>
            </a:r>
          </a:p>
          <a:p>
            <a:r>
              <a:rPr lang="en-US" dirty="0"/>
              <a:t>Develop communication plan </a:t>
            </a:r>
          </a:p>
          <a:p>
            <a:r>
              <a:rPr lang="en-US" dirty="0"/>
              <a:t>Develop evacuation plan </a:t>
            </a:r>
          </a:p>
          <a:p>
            <a:r>
              <a:rPr lang="en-US" dirty="0"/>
              <a:t>Develop shelter-in-place plan </a:t>
            </a:r>
          </a:p>
        </p:txBody>
      </p:sp>
      <p:sp>
        <p:nvSpPr>
          <p:cNvPr id="6" name="Content Placeholder 5">
            <a:extLst>
              <a:ext uri="{FF2B5EF4-FFF2-40B4-BE49-F238E27FC236}">
                <a16:creationId xmlns:a16="http://schemas.microsoft.com/office/drawing/2014/main" id="{1D5BA1AF-B3CC-4CDE-878B-87D6D9E083C7}"/>
              </a:ext>
            </a:extLst>
          </p:cNvPr>
          <p:cNvSpPr>
            <a:spLocks noGrp="1"/>
          </p:cNvSpPr>
          <p:nvPr>
            <p:ph sz="quarter" idx="12"/>
          </p:nvPr>
        </p:nvSpPr>
        <p:spPr/>
        <p:txBody>
          <a:bodyPr/>
          <a:lstStyle/>
          <a:p>
            <a:r>
              <a:rPr lang="en-US" dirty="0"/>
              <a:t>PM VO-4</a:t>
            </a:r>
          </a:p>
        </p:txBody>
      </p:sp>
      <p:sp>
        <p:nvSpPr>
          <p:cNvPr id="4" name="Text Placeholder 3">
            <a:extLst>
              <a:ext uri="{FF2B5EF4-FFF2-40B4-BE49-F238E27FC236}">
                <a16:creationId xmlns:a16="http://schemas.microsoft.com/office/drawing/2014/main" id="{F07C89E0-D344-4ED3-AE5E-AC02F6CBBA3F}"/>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B4E5C790-8F95-4256-98B4-E484510A82D6}"/>
              </a:ext>
            </a:extLst>
          </p:cNvPr>
          <p:cNvSpPr>
            <a:spLocks noGrp="1"/>
          </p:cNvSpPr>
          <p:nvPr>
            <p:ph type="body" sz="quarter" idx="11"/>
          </p:nvPr>
        </p:nvSpPr>
        <p:spPr/>
        <p:txBody>
          <a:bodyPr/>
          <a:lstStyle/>
          <a:p>
            <a:r>
              <a:rPr lang="en-US" dirty="0"/>
              <a:t>VO-16</a:t>
            </a:r>
          </a:p>
        </p:txBody>
      </p:sp>
    </p:spTree>
    <p:extLst>
      <p:ext uri="{BB962C8B-B14F-4D97-AF65-F5344CB8AC3E}">
        <p14:creationId xmlns:p14="http://schemas.microsoft.com/office/powerpoint/2010/main" val="209818024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2E36F-3E95-4745-A9B8-BD0B8B26CC30}"/>
              </a:ext>
            </a:extLst>
          </p:cNvPr>
          <p:cNvSpPr>
            <a:spLocks noGrp="1"/>
          </p:cNvSpPr>
          <p:nvPr>
            <p:ph type="title"/>
          </p:nvPr>
        </p:nvSpPr>
        <p:spPr/>
        <p:txBody>
          <a:bodyPr/>
          <a:lstStyle/>
          <a:p>
            <a:r>
              <a:rPr lang="en-US" dirty="0"/>
              <a:t>Alerts and Warnings</a:t>
            </a:r>
          </a:p>
        </p:txBody>
      </p:sp>
      <p:sp>
        <p:nvSpPr>
          <p:cNvPr id="2" name="Content Placeholder 1">
            <a:extLst>
              <a:ext uri="{FF2B5EF4-FFF2-40B4-BE49-F238E27FC236}">
                <a16:creationId xmlns:a16="http://schemas.microsoft.com/office/drawing/2014/main" id="{A8B64F47-D1EF-427A-917C-68B02E5120A6}"/>
              </a:ext>
            </a:extLst>
          </p:cNvPr>
          <p:cNvSpPr>
            <a:spLocks noGrp="1"/>
          </p:cNvSpPr>
          <p:nvPr>
            <p:ph idx="1"/>
          </p:nvPr>
        </p:nvSpPr>
        <p:spPr/>
        <p:txBody>
          <a:bodyPr/>
          <a:lstStyle/>
          <a:p>
            <a:r>
              <a:rPr lang="en-US" dirty="0"/>
              <a:t>Learn about your community’s volcanic eruption warning systems and emergency evacuation plans  </a:t>
            </a:r>
          </a:p>
          <a:p>
            <a:r>
              <a:rPr lang="en-US" dirty="0"/>
              <a:t>Different communities have different ways of providing warnings and different responses  </a:t>
            </a:r>
          </a:p>
          <a:p>
            <a:pPr lvl="1"/>
            <a:r>
              <a:rPr lang="en-US" dirty="0"/>
              <a:t>Many communities have sirens and other warning technologies, such as online activation colors (green, yellow, orange, red), to warn the public of a possible eruption </a:t>
            </a:r>
          </a:p>
        </p:txBody>
      </p:sp>
      <p:sp>
        <p:nvSpPr>
          <p:cNvPr id="6" name="Content Placeholder 5">
            <a:extLst>
              <a:ext uri="{FF2B5EF4-FFF2-40B4-BE49-F238E27FC236}">
                <a16:creationId xmlns:a16="http://schemas.microsoft.com/office/drawing/2014/main" id="{16DD4814-EE08-457F-8F65-9638F1666618}"/>
              </a:ext>
            </a:extLst>
          </p:cNvPr>
          <p:cNvSpPr>
            <a:spLocks noGrp="1"/>
          </p:cNvSpPr>
          <p:nvPr>
            <p:ph sz="quarter" idx="12"/>
          </p:nvPr>
        </p:nvSpPr>
        <p:spPr/>
        <p:txBody>
          <a:bodyPr/>
          <a:lstStyle/>
          <a:p>
            <a:r>
              <a:rPr lang="en-US" dirty="0"/>
              <a:t>PM VO-4</a:t>
            </a:r>
          </a:p>
        </p:txBody>
      </p:sp>
      <p:sp>
        <p:nvSpPr>
          <p:cNvPr id="4" name="Text Placeholder 3">
            <a:extLst>
              <a:ext uri="{FF2B5EF4-FFF2-40B4-BE49-F238E27FC236}">
                <a16:creationId xmlns:a16="http://schemas.microsoft.com/office/drawing/2014/main" id="{3E6BCE2D-85BC-45F6-BE63-403490B40C7D}"/>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A0E5C7B6-565D-4A8A-817E-9C84A99C2BE0}"/>
              </a:ext>
            </a:extLst>
          </p:cNvPr>
          <p:cNvSpPr>
            <a:spLocks noGrp="1"/>
          </p:cNvSpPr>
          <p:nvPr>
            <p:ph type="body" sz="quarter" idx="11"/>
          </p:nvPr>
        </p:nvSpPr>
        <p:spPr/>
        <p:txBody>
          <a:bodyPr/>
          <a:lstStyle/>
          <a:p>
            <a:r>
              <a:rPr lang="en-US" dirty="0"/>
              <a:t>VO-17</a:t>
            </a:r>
          </a:p>
        </p:txBody>
      </p:sp>
    </p:spTree>
    <p:extLst>
      <p:ext uri="{BB962C8B-B14F-4D97-AF65-F5344CB8AC3E}">
        <p14:creationId xmlns:p14="http://schemas.microsoft.com/office/powerpoint/2010/main" val="296966728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43045-E74F-4E12-8BBF-268C4C5BD257}"/>
              </a:ext>
            </a:extLst>
          </p:cNvPr>
          <p:cNvSpPr>
            <a:spLocks noGrp="1"/>
          </p:cNvSpPr>
          <p:nvPr>
            <p:ph type="title"/>
          </p:nvPr>
        </p:nvSpPr>
        <p:spPr/>
        <p:txBody>
          <a:bodyPr>
            <a:normAutofit/>
          </a:bodyPr>
          <a:lstStyle/>
          <a:p>
            <a:r>
              <a:rPr lang="en-US" dirty="0"/>
              <a:t>Alerts and Warnings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0A57F7B7-87A7-4D3B-846C-17798DE3AEFF}"/>
              </a:ext>
            </a:extLst>
          </p:cNvPr>
          <p:cNvSpPr>
            <a:spLocks noGrp="1"/>
          </p:cNvSpPr>
          <p:nvPr>
            <p:ph idx="1"/>
          </p:nvPr>
        </p:nvSpPr>
        <p:spPr/>
        <p:txBody>
          <a:bodyPr/>
          <a:lstStyle/>
          <a:p>
            <a:r>
              <a:rPr lang="en-US" dirty="0"/>
              <a:t>The United States Geological Survey (USGS) Volcano Hazards Program has adopted an alert notification system nationwide for characterizing the level of unrest and eruptive activity at volcanoes  </a:t>
            </a:r>
          </a:p>
          <a:p>
            <a:r>
              <a:rPr lang="en-US" dirty="0"/>
              <a:t>The USGS Volcano Notification Service (VNS) is a free service that sends notification emails about volcanic activity in the United States </a:t>
            </a:r>
          </a:p>
        </p:txBody>
      </p:sp>
      <p:sp>
        <p:nvSpPr>
          <p:cNvPr id="6" name="Content Placeholder 5">
            <a:extLst>
              <a:ext uri="{FF2B5EF4-FFF2-40B4-BE49-F238E27FC236}">
                <a16:creationId xmlns:a16="http://schemas.microsoft.com/office/drawing/2014/main" id="{2E5F3D7B-B772-4679-93FB-7F5BAF7DBE6A}"/>
              </a:ext>
            </a:extLst>
          </p:cNvPr>
          <p:cNvSpPr>
            <a:spLocks noGrp="1"/>
          </p:cNvSpPr>
          <p:nvPr>
            <p:ph sz="quarter" idx="12"/>
          </p:nvPr>
        </p:nvSpPr>
        <p:spPr/>
        <p:txBody>
          <a:bodyPr/>
          <a:lstStyle/>
          <a:p>
            <a:r>
              <a:rPr lang="en-US" dirty="0"/>
              <a:t>PM VO-4</a:t>
            </a:r>
          </a:p>
        </p:txBody>
      </p:sp>
      <p:sp>
        <p:nvSpPr>
          <p:cNvPr id="4" name="Text Placeholder 3">
            <a:extLst>
              <a:ext uri="{FF2B5EF4-FFF2-40B4-BE49-F238E27FC236}">
                <a16:creationId xmlns:a16="http://schemas.microsoft.com/office/drawing/2014/main" id="{9493998A-BAF6-48BA-A0B7-6865A36FEBFD}"/>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F048C3B4-B5B5-48D0-BB2C-91BCACCFA6AB}"/>
              </a:ext>
            </a:extLst>
          </p:cNvPr>
          <p:cNvSpPr>
            <a:spLocks noGrp="1"/>
          </p:cNvSpPr>
          <p:nvPr>
            <p:ph type="body" sz="quarter" idx="11"/>
          </p:nvPr>
        </p:nvSpPr>
        <p:spPr/>
        <p:txBody>
          <a:bodyPr/>
          <a:lstStyle/>
          <a:p>
            <a:r>
              <a:rPr lang="en-US" dirty="0"/>
              <a:t>VO-18</a:t>
            </a:r>
          </a:p>
        </p:txBody>
      </p:sp>
    </p:spTree>
    <p:extLst>
      <p:ext uri="{BB962C8B-B14F-4D97-AF65-F5344CB8AC3E}">
        <p14:creationId xmlns:p14="http://schemas.microsoft.com/office/powerpoint/2010/main" val="343183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E4FC8-6712-47A7-B7BB-0F8C6B3D5DC8}"/>
              </a:ext>
            </a:extLst>
          </p:cNvPr>
          <p:cNvSpPr>
            <a:spLocks noGrp="1"/>
          </p:cNvSpPr>
          <p:nvPr>
            <p:ph type="title"/>
          </p:nvPr>
        </p:nvSpPr>
        <p:spPr/>
        <p:txBody>
          <a:bodyPr>
            <a:normAutofit fontScale="90000"/>
          </a:bodyPr>
          <a:lstStyle/>
          <a:p>
            <a:r>
              <a:rPr lang="en-US" dirty="0"/>
              <a:t>Accompanying Hazards</a:t>
            </a:r>
          </a:p>
        </p:txBody>
      </p:sp>
      <p:sp>
        <p:nvSpPr>
          <p:cNvPr id="2" name="Content Placeholder 1">
            <a:extLst>
              <a:ext uri="{FF2B5EF4-FFF2-40B4-BE49-F238E27FC236}">
                <a16:creationId xmlns:a16="http://schemas.microsoft.com/office/drawing/2014/main" id="{0A21E782-B1BD-4E23-942A-40E989102D82}"/>
              </a:ext>
            </a:extLst>
          </p:cNvPr>
          <p:cNvSpPr>
            <a:spLocks noGrp="1"/>
          </p:cNvSpPr>
          <p:nvPr>
            <p:ph idx="1"/>
          </p:nvPr>
        </p:nvSpPr>
        <p:spPr/>
        <p:txBody>
          <a:bodyPr/>
          <a:lstStyle/>
          <a:p>
            <a:r>
              <a:rPr lang="en-US" dirty="0"/>
              <a:t>Earthquakes can trigger other hazards</a:t>
            </a:r>
          </a:p>
          <a:p>
            <a:pPr lvl="1"/>
            <a:r>
              <a:rPr lang="en-US" dirty="0"/>
              <a:t>Avalanches </a:t>
            </a:r>
          </a:p>
          <a:p>
            <a:pPr lvl="1"/>
            <a:r>
              <a:rPr lang="en-US" dirty="0"/>
              <a:t>Fires</a:t>
            </a:r>
          </a:p>
          <a:p>
            <a:pPr lvl="1"/>
            <a:r>
              <a:rPr lang="en-US" dirty="0"/>
              <a:t>Floods</a:t>
            </a:r>
          </a:p>
          <a:p>
            <a:pPr lvl="1"/>
            <a:r>
              <a:rPr lang="en-US" dirty="0"/>
              <a:t>Landslides</a:t>
            </a:r>
          </a:p>
          <a:p>
            <a:pPr lvl="1"/>
            <a:r>
              <a:rPr lang="en-US" dirty="0"/>
              <a:t>Tsunamis</a:t>
            </a:r>
          </a:p>
        </p:txBody>
      </p:sp>
      <p:pic>
        <p:nvPicPr>
          <p:cNvPr id="7" name="Picture 6" descr="Photo showing remnants of destroyed building and property. ">
            <a:extLst>
              <a:ext uri="{FF2B5EF4-FFF2-40B4-BE49-F238E27FC236}">
                <a16:creationId xmlns:a16="http://schemas.microsoft.com/office/drawing/2014/main" id="{65A8B731-8E1C-4353-A633-6BA353B5BE13}"/>
              </a:ext>
            </a:extLst>
          </p:cNvPr>
          <p:cNvPicPr>
            <a:picLocks noChangeAspect="1"/>
          </p:cNvPicPr>
          <p:nvPr/>
        </p:nvPicPr>
        <p:blipFill>
          <a:blip r:embed="rId2"/>
          <a:stretch>
            <a:fillRect/>
          </a:stretch>
        </p:blipFill>
        <p:spPr>
          <a:xfrm>
            <a:off x="4137583" y="2580548"/>
            <a:ext cx="3968820" cy="2723970"/>
          </a:xfrm>
          <a:prstGeom prst="rect">
            <a:avLst/>
          </a:prstGeom>
        </p:spPr>
      </p:pic>
      <p:sp>
        <p:nvSpPr>
          <p:cNvPr id="6" name="Content Placeholder 5">
            <a:extLst>
              <a:ext uri="{FF2B5EF4-FFF2-40B4-BE49-F238E27FC236}">
                <a16:creationId xmlns:a16="http://schemas.microsoft.com/office/drawing/2014/main" id="{DB0D4627-DC00-4AFE-A04A-BE27050E6F0D}"/>
              </a:ext>
            </a:extLst>
          </p:cNvPr>
          <p:cNvSpPr>
            <a:spLocks noGrp="1"/>
          </p:cNvSpPr>
          <p:nvPr>
            <p:ph sz="quarter" idx="12"/>
          </p:nvPr>
        </p:nvSpPr>
        <p:spPr/>
        <p:txBody>
          <a:bodyPr/>
          <a:lstStyle/>
          <a:p>
            <a:r>
              <a:rPr lang="en-US" dirty="0"/>
              <a:t>PM EQ-1</a:t>
            </a:r>
          </a:p>
        </p:txBody>
      </p:sp>
      <p:sp>
        <p:nvSpPr>
          <p:cNvPr id="5" name="Text Placeholder 4">
            <a:extLst>
              <a:ext uri="{FF2B5EF4-FFF2-40B4-BE49-F238E27FC236}">
                <a16:creationId xmlns:a16="http://schemas.microsoft.com/office/drawing/2014/main" id="{EBEB42EB-9668-474D-8825-3E0D50AE0EE6}"/>
              </a:ext>
            </a:extLst>
          </p:cNvPr>
          <p:cNvSpPr>
            <a:spLocks noGrp="1"/>
          </p:cNvSpPr>
          <p:nvPr>
            <p:ph type="body" sz="quarter" idx="11"/>
          </p:nvPr>
        </p:nvSpPr>
        <p:spPr/>
        <p:txBody>
          <a:bodyPr/>
          <a:lstStyle/>
          <a:p>
            <a:r>
              <a:rPr lang="en-US" dirty="0"/>
              <a:t>EQ-3</a:t>
            </a:r>
          </a:p>
        </p:txBody>
      </p:sp>
      <p:sp>
        <p:nvSpPr>
          <p:cNvPr id="4" name="Text Placeholder 3">
            <a:extLst>
              <a:ext uri="{FF2B5EF4-FFF2-40B4-BE49-F238E27FC236}">
                <a16:creationId xmlns:a16="http://schemas.microsoft.com/office/drawing/2014/main" id="{A2B14C37-F18F-4EE3-BB27-4750E4D0ABE4}"/>
              </a:ext>
            </a:extLst>
          </p:cNvPr>
          <p:cNvSpPr>
            <a:spLocks noGrp="1"/>
          </p:cNvSpPr>
          <p:nvPr>
            <p:ph type="body" sz="quarter" idx="10"/>
          </p:nvPr>
        </p:nvSpPr>
        <p:spPr/>
        <p:txBody>
          <a:bodyPr/>
          <a:lstStyle/>
          <a:p>
            <a:r>
              <a:rPr lang="en-US" dirty="0"/>
              <a:t>CERT Hazard Annex: Earthquake</a:t>
            </a:r>
          </a:p>
        </p:txBody>
      </p:sp>
    </p:spTree>
    <p:extLst>
      <p:ext uri="{BB962C8B-B14F-4D97-AF65-F5344CB8AC3E}">
        <p14:creationId xmlns:p14="http://schemas.microsoft.com/office/powerpoint/2010/main" val="95670796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6B143-3079-456A-8F03-A85C93499E5E}"/>
              </a:ext>
            </a:extLst>
          </p:cNvPr>
          <p:cNvSpPr>
            <a:spLocks noGrp="1"/>
          </p:cNvSpPr>
          <p:nvPr>
            <p:ph type="title"/>
          </p:nvPr>
        </p:nvSpPr>
        <p:spPr/>
        <p:txBody>
          <a:bodyPr>
            <a:normAutofit fontScale="90000"/>
          </a:bodyPr>
          <a:lstStyle/>
          <a:p>
            <a:r>
              <a:rPr lang="en-US" dirty="0"/>
              <a:t>During a Volcanic Eruption</a:t>
            </a:r>
          </a:p>
        </p:txBody>
      </p:sp>
      <p:sp>
        <p:nvSpPr>
          <p:cNvPr id="2" name="Content Placeholder 1">
            <a:extLst>
              <a:ext uri="{FF2B5EF4-FFF2-40B4-BE49-F238E27FC236}">
                <a16:creationId xmlns:a16="http://schemas.microsoft.com/office/drawing/2014/main" id="{9047C4DE-4487-4388-855F-089025448311}"/>
              </a:ext>
            </a:extLst>
          </p:cNvPr>
          <p:cNvSpPr>
            <a:spLocks noGrp="1"/>
          </p:cNvSpPr>
          <p:nvPr>
            <p:ph idx="1"/>
          </p:nvPr>
        </p:nvSpPr>
        <p:spPr/>
        <p:txBody>
          <a:bodyPr/>
          <a:lstStyle/>
          <a:p>
            <a:r>
              <a:rPr lang="en-US" dirty="0"/>
              <a:t>Monitor alert notification systems </a:t>
            </a:r>
          </a:p>
          <a:p>
            <a:r>
              <a:rPr lang="en-US" dirty="0"/>
              <a:t>Follow evacuation orders </a:t>
            </a:r>
          </a:p>
          <a:p>
            <a:r>
              <a:rPr lang="en-US" dirty="0"/>
              <a:t>Avoid areas downwind and river valleys downstream of the volcano  </a:t>
            </a:r>
          </a:p>
          <a:p>
            <a:r>
              <a:rPr lang="en-US" dirty="0"/>
              <a:t>Shelter in building, if appropriate  </a:t>
            </a:r>
          </a:p>
          <a:p>
            <a:r>
              <a:rPr lang="en-US" dirty="0"/>
              <a:t>If outside, protect yourself from ashfall </a:t>
            </a:r>
          </a:p>
          <a:p>
            <a:r>
              <a:rPr lang="en-US" dirty="0"/>
              <a:t>Be prepared for accompanying hazards </a:t>
            </a:r>
          </a:p>
          <a:p>
            <a:r>
              <a:rPr lang="en-US" dirty="0"/>
              <a:t>Driving in ash is hazardous  </a:t>
            </a:r>
          </a:p>
          <a:p>
            <a:pPr lvl="1"/>
            <a:r>
              <a:rPr lang="en-US" dirty="0"/>
              <a:t>Avoid driving in heavy ashfall </a:t>
            </a:r>
          </a:p>
        </p:txBody>
      </p:sp>
      <p:sp>
        <p:nvSpPr>
          <p:cNvPr id="6" name="Content Placeholder 5">
            <a:extLst>
              <a:ext uri="{FF2B5EF4-FFF2-40B4-BE49-F238E27FC236}">
                <a16:creationId xmlns:a16="http://schemas.microsoft.com/office/drawing/2014/main" id="{9BE6A989-A8FA-469E-9F5C-F9D6ABBA7B9B}"/>
              </a:ext>
            </a:extLst>
          </p:cNvPr>
          <p:cNvSpPr>
            <a:spLocks noGrp="1"/>
          </p:cNvSpPr>
          <p:nvPr>
            <p:ph sz="quarter" idx="12"/>
          </p:nvPr>
        </p:nvSpPr>
        <p:spPr/>
        <p:txBody>
          <a:bodyPr/>
          <a:lstStyle/>
          <a:p>
            <a:r>
              <a:rPr lang="en-US" dirty="0"/>
              <a:t>PM VO-5</a:t>
            </a:r>
          </a:p>
        </p:txBody>
      </p:sp>
      <p:sp>
        <p:nvSpPr>
          <p:cNvPr id="4" name="Text Placeholder 3">
            <a:extLst>
              <a:ext uri="{FF2B5EF4-FFF2-40B4-BE49-F238E27FC236}">
                <a16:creationId xmlns:a16="http://schemas.microsoft.com/office/drawing/2014/main" id="{4949EE35-E03A-4EAC-A6AD-4CC57FE01C1E}"/>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8EB598AE-49D8-4B7A-93F0-1B7D0B6A5F44}"/>
              </a:ext>
            </a:extLst>
          </p:cNvPr>
          <p:cNvSpPr>
            <a:spLocks noGrp="1"/>
          </p:cNvSpPr>
          <p:nvPr>
            <p:ph type="body" sz="quarter" idx="11"/>
          </p:nvPr>
        </p:nvSpPr>
        <p:spPr/>
        <p:txBody>
          <a:bodyPr/>
          <a:lstStyle/>
          <a:p>
            <a:r>
              <a:rPr lang="en-US" dirty="0"/>
              <a:t>VO-19</a:t>
            </a:r>
          </a:p>
        </p:txBody>
      </p:sp>
    </p:spTree>
    <p:extLst>
      <p:ext uri="{BB962C8B-B14F-4D97-AF65-F5344CB8AC3E}">
        <p14:creationId xmlns:p14="http://schemas.microsoft.com/office/powerpoint/2010/main" val="149066007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3B9EC8-0DCF-4CA0-8752-6B5D26DD44D3}"/>
              </a:ext>
            </a:extLst>
          </p:cNvPr>
          <p:cNvSpPr>
            <a:spLocks noGrp="1"/>
          </p:cNvSpPr>
          <p:nvPr>
            <p:ph type="title"/>
          </p:nvPr>
        </p:nvSpPr>
        <p:spPr/>
        <p:txBody>
          <a:bodyPr>
            <a:normAutofit fontScale="90000"/>
          </a:bodyPr>
          <a:lstStyle/>
          <a:p>
            <a:r>
              <a:rPr lang="en-US" dirty="0"/>
              <a:t>After a Volcanic Eruption</a:t>
            </a:r>
          </a:p>
        </p:txBody>
      </p:sp>
      <p:sp>
        <p:nvSpPr>
          <p:cNvPr id="2" name="Content Placeholder 1">
            <a:extLst>
              <a:ext uri="{FF2B5EF4-FFF2-40B4-BE49-F238E27FC236}">
                <a16:creationId xmlns:a16="http://schemas.microsoft.com/office/drawing/2014/main" id="{88450DE5-91CE-487C-9732-A6693FB451FE}"/>
              </a:ext>
            </a:extLst>
          </p:cNvPr>
          <p:cNvSpPr>
            <a:spLocks noGrp="1"/>
          </p:cNvSpPr>
          <p:nvPr>
            <p:ph idx="1"/>
          </p:nvPr>
        </p:nvSpPr>
        <p:spPr>
          <a:xfrm>
            <a:off x="315142" y="1521229"/>
            <a:ext cx="8512974" cy="4781145"/>
          </a:xfrm>
        </p:spPr>
        <p:txBody>
          <a:bodyPr/>
          <a:lstStyle/>
          <a:p>
            <a:r>
              <a:rPr lang="en-US" dirty="0"/>
              <a:t>The lava flow on the surface cools faster than the lava trapped inside the crust  NEVER climb on a lava crust until the proper authorities deem it safe  </a:t>
            </a:r>
          </a:p>
          <a:p>
            <a:r>
              <a:rPr lang="en-US" dirty="0"/>
              <a:t>Stay away from volcanic ashfall areas  </a:t>
            </a:r>
          </a:p>
          <a:p>
            <a:r>
              <a:rPr lang="en-US" dirty="0"/>
              <a:t>If you have a respiratory ailment, avoid contact with any amount of ash  </a:t>
            </a:r>
          </a:p>
          <a:p>
            <a:r>
              <a:rPr lang="en-US" dirty="0"/>
              <a:t>Avoid driving in heavy ashfall  </a:t>
            </a:r>
          </a:p>
          <a:p>
            <a:r>
              <a:rPr lang="en-US" dirty="0"/>
              <a:t>Do not get on roof to remove ash unless it threatens collapse </a:t>
            </a:r>
          </a:p>
          <a:p>
            <a:pPr lvl="1"/>
            <a:r>
              <a:rPr lang="en-US" dirty="0"/>
              <a:t> Even then, exercise great caution </a:t>
            </a:r>
          </a:p>
        </p:txBody>
      </p:sp>
      <p:sp>
        <p:nvSpPr>
          <p:cNvPr id="6" name="Content Placeholder 5">
            <a:extLst>
              <a:ext uri="{FF2B5EF4-FFF2-40B4-BE49-F238E27FC236}">
                <a16:creationId xmlns:a16="http://schemas.microsoft.com/office/drawing/2014/main" id="{B7D3293A-A02C-4BE6-82D3-F6BACBC676E8}"/>
              </a:ext>
            </a:extLst>
          </p:cNvPr>
          <p:cNvSpPr>
            <a:spLocks noGrp="1"/>
          </p:cNvSpPr>
          <p:nvPr>
            <p:ph sz="quarter" idx="12"/>
          </p:nvPr>
        </p:nvSpPr>
        <p:spPr/>
        <p:txBody>
          <a:bodyPr/>
          <a:lstStyle/>
          <a:p>
            <a:r>
              <a:rPr lang="en-US" dirty="0"/>
              <a:t>PM VO-6</a:t>
            </a:r>
          </a:p>
        </p:txBody>
      </p:sp>
      <p:sp>
        <p:nvSpPr>
          <p:cNvPr id="4" name="Text Placeholder 3">
            <a:extLst>
              <a:ext uri="{FF2B5EF4-FFF2-40B4-BE49-F238E27FC236}">
                <a16:creationId xmlns:a16="http://schemas.microsoft.com/office/drawing/2014/main" id="{B6EBC0E1-9029-4BBF-98D5-0F83A4B71B33}"/>
              </a:ext>
            </a:extLst>
          </p:cNvPr>
          <p:cNvSpPr>
            <a:spLocks noGrp="1"/>
          </p:cNvSpPr>
          <p:nvPr>
            <p:ph type="body" sz="quarter" idx="10"/>
          </p:nvPr>
        </p:nvSpPr>
        <p:spPr/>
        <p:txBody>
          <a:bodyPr/>
          <a:lstStyle/>
          <a:p>
            <a:r>
              <a:rPr lang="en-US" dirty="0"/>
              <a:t>CERT Hazard Annex: Volcano</a:t>
            </a:r>
          </a:p>
        </p:txBody>
      </p:sp>
      <p:sp>
        <p:nvSpPr>
          <p:cNvPr id="5" name="Text Placeholder 4">
            <a:extLst>
              <a:ext uri="{FF2B5EF4-FFF2-40B4-BE49-F238E27FC236}">
                <a16:creationId xmlns:a16="http://schemas.microsoft.com/office/drawing/2014/main" id="{DE4E8F2A-6B3D-4490-9EAB-C469F569142C}"/>
              </a:ext>
            </a:extLst>
          </p:cNvPr>
          <p:cNvSpPr>
            <a:spLocks noGrp="1"/>
          </p:cNvSpPr>
          <p:nvPr>
            <p:ph type="body" sz="quarter" idx="11"/>
          </p:nvPr>
        </p:nvSpPr>
        <p:spPr/>
        <p:txBody>
          <a:bodyPr/>
          <a:lstStyle/>
          <a:p>
            <a:r>
              <a:rPr lang="en-US" dirty="0"/>
              <a:t>VO-20</a:t>
            </a:r>
          </a:p>
        </p:txBody>
      </p:sp>
    </p:spTree>
    <p:extLst>
      <p:ext uri="{BB962C8B-B14F-4D97-AF65-F5344CB8AC3E}">
        <p14:creationId xmlns:p14="http://schemas.microsoft.com/office/powerpoint/2010/main" val="384067312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890455-E9B3-4908-9D3C-C32E773EE01B}"/>
              </a:ext>
            </a:extLst>
          </p:cNvPr>
          <p:cNvSpPr>
            <a:spLocks noGrp="1"/>
          </p:cNvSpPr>
          <p:nvPr>
            <p:ph type="title"/>
          </p:nvPr>
        </p:nvSpPr>
        <p:spPr/>
        <p:txBody>
          <a:bodyPr>
            <a:normAutofit/>
          </a:bodyPr>
          <a:lstStyle/>
          <a:p>
            <a:r>
              <a:rPr lang="en-US" dirty="0"/>
              <a:t>Final Questions? </a:t>
            </a:r>
            <a:r>
              <a:rPr lang="en-US" sz="600" dirty="0">
                <a:solidFill>
                  <a:srgbClr val="448431"/>
                </a:solidFill>
              </a:rPr>
              <a:t>(Annex 12)</a:t>
            </a:r>
          </a:p>
        </p:txBody>
      </p:sp>
      <p:sp>
        <p:nvSpPr>
          <p:cNvPr id="7" name="Content Placeholder 6">
            <a:extLst>
              <a:ext uri="{FF2B5EF4-FFF2-40B4-BE49-F238E27FC236}">
                <a16:creationId xmlns:a16="http://schemas.microsoft.com/office/drawing/2014/main" id="{8F08A7E6-CE32-48DA-BDBF-07E81C570E14}"/>
              </a:ext>
            </a:extLst>
          </p:cNvPr>
          <p:cNvSpPr>
            <a:spLocks noGrp="1"/>
          </p:cNvSpPr>
          <p:nvPr>
            <p:ph idx="1"/>
          </p:nvPr>
        </p:nvSpPr>
        <p:spPr/>
        <p:txBody>
          <a:bodyPr anchor="ctr"/>
          <a:lstStyle/>
          <a:p>
            <a:pPr algn="ctr"/>
            <a:r>
              <a:rPr lang="en-US" dirty="0"/>
              <a:t>Additional questions, comments, or concerns, about volcanoes?</a:t>
            </a:r>
          </a:p>
        </p:txBody>
      </p:sp>
      <p:sp>
        <p:nvSpPr>
          <p:cNvPr id="8" name="Text Placeholder 7">
            <a:extLst>
              <a:ext uri="{FF2B5EF4-FFF2-40B4-BE49-F238E27FC236}">
                <a16:creationId xmlns:a16="http://schemas.microsoft.com/office/drawing/2014/main" id="{F33AA3D0-78A9-4381-825D-831267D6DBB7}"/>
              </a:ext>
            </a:extLst>
          </p:cNvPr>
          <p:cNvSpPr>
            <a:spLocks noGrp="1"/>
          </p:cNvSpPr>
          <p:nvPr>
            <p:ph type="body" sz="quarter" idx="10"/>
          </p:nvPr>
        </p:nvSpPr>
        <p:spPr/>
        <p:txBody>
          <a:bodyPr/>
          <a:lstStyle/>
          <a:p>
            <a:r>
              <a:rPr lang="en-US" dirty="0"/>
              <a:t>CERT Hazard Annex: Volcano</a:t>
            </a:r>
          </a:p>
        </p:txBody>
      </p:sp>
      <p:sp>
        <p:nvSpPr>
          <p:cNvPr id="9" name="Text Placeholder 8">
            <a:extLst>
              <a:ext uri="{FF2B5EF4-FFF2-40B4-BE49-F238E27FC236}">
                <a16:creationId xmlns:a16="http://schemas.microsoft.com/office/drawing/2014/main" id="{71644AAF-ECE3-4910-897E-4B84F6BB6FE9}"/>
              </a:ext>
            </a:extLst>
          </p:cNvPr>
          <p:cNvSpPr>
            <a:spLocks noGrp="1"/>
          </p:cNvSpPr>
          <p:nvPr>
            <p:ph type="body" sz="quarter" idx="11"/>
          </p:nvPr>
        </p:nvSpPr>
        <p:spPr/>
        <p:txBody>
          <a:bodyPr/>
          <a:lstStyle/>
          <a:p>
            <a:r>
              <a:rPr lang="en-US" dirty="0"/>
              <a:t>VO-21</a:t>
            </a:r>
          </a:p>
        </p:txBody>
      </p:sp>
    </p:spTree>
    <p:extLst>
      <p:ext uri="{BB962C8B-B14F-4D97-AF65-F5344CB8AC3E}">
        <p14:creationId xmlns:p14="http://schemas.microsoft.com/office/powerpoint/2010/main" val="401480209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B63CD73-7902-1444-B00E-F9030EF16CFB}"/>
              </a:ext>
            </a:extLst>
          </p:cNvPr>
          <p:cNvSpPr>
            <a:spLocks noGrp="1"/>
          </p:cNvSpPr>
          <p:nvPr>
            <p:ph type="title"/>
          </p:nvPr>
        </p:nvSpPr>
        <p:spPr>
          <a:xfrm>
            <a:off x="628650" y="2173224"/>
            <a:ext cx="78867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Winter Storm</a:t>
            </a:r>
          </a:p>
        </p:txBody>
      </p:sp>
      <p:sp>
        <p:nvSpPr>
          <p:cNvPr id="3" name="Text Placeholder 2">
            <a:extLst>
              <a:ext uri="{FF2B5EF4-FFF2-40B4-BE49-F238E27FC236}">
                <a16:creationId xmlns:a16="http://schemas.microsoft.com/office/drawing/2014/main" id="{C29E0F54-CA24-4BA4-BEC4-4BE05C917F17}"/>
              </a:ext>
            </a:extLst>
          </p:cNvPr>
          <p:cNvSpPr>
            <a:spLocks noGrp="1"/>
          </p:cNvSpPr>
          <p:nvPr>
            <p:ph type="body" sz="quarter" idx="11"/>
          </p:nvPr>
        </p:nvSpPr>
        <p:spPr>
          <a:xfrm>
            <a:off x="-42532" y="1710955"/>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r>
              <a:rPr lang="en-US" sz="500" dirty="0">
                <a:solidFill>
                  <a:srgbClr val="448431"/>
                </a:solidFill>
              </a:rPr>
              <a:t> 13</a:t>
            </a:r>
          </a:p>
        </p:txBody>
      </p:sp>
    </p:spTree>
    <p:extLst>
      <p:ext uri="{BB962C8B-B14F-4D97-AF65-F5344CB8AC3E}">
        <p14:creationId xmlns:p14="http://schemas.microsoft.com/office/powerpoint/2010/main" val="239232002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01A05-AAAA-4EAB-A105-2BDCDBAB4F81}"/>
              </a:ext>
            </a:extLst>
          </p:cNvPr>
          <p:cNvSpPr>
            <a:spLocks noGrp="1"/>
          </p:cNvSpPr>
          <p:nvPr>
            <p:ph type="title"/>
          </p:nvPr>
        </p:nvSpPr>
        <p:spPr/>
        <p:txBody>
          <a:bodyPr>
            <a:normAutofit/>
          </a:bodyPr>
          <a:lstStyle/>
          <a:p>
            <a:r>
              <a:rPr lang="en-US" dirty="0"/>
              <a:t>Introduction </a:t>
            </a:r>
            <a:r>
              <a:rPr lang="en-US" sz="600" dirty="0">
                <a:solidFill>
                  <a:srgbClr val="448431"/>
                </a:solidFill>
              </a:rPr>
              <a:t>(Annex 13)</a:t>
            </a:r>
          </a:p>
        </p:txBody>
      </p:sp>
      <p:sp>
        <p:nvSpPr>
          <p:cNvPr id="2" name="Content Placeholder 1">
            <a:extLst>
              <a:ext uri="{FF2B5EF4-FFF2-40B4-BE49-F238E27FC236}">
                <a16:creationId xmlns:a16="http://schemas.microsoft.com/office/drawing/2014/main" id="{E207FAE7-73DC-4ABF-B607-5F58B613B340}"/>
              </a:ext>
            </a:extLst>
          </p:cNvPr>
          <p:cNvSpPr>
            <a:spLocks noGrp="1"/>
          </p:cNvSpPr>
          <p:nvPr>
            <p:ph idx="1"/>
          </p:nvPr>
        </p:nvSpPr>
        <p:spPr/>
        <p:txBody>
          <a:bodyPr/>
          <a:lstStyle/>
          <a:p>
            <a:r>
              <a:rPr lang="en-US" dirty="0"/>
              <a:t>Winter storms and colder-than-normal temperatures can happen across the country  </a:t>
            </a:r>
          </a:p>
          <a:p>
            <a:r>
              <a:rPr lang="en-US" dirty="0"/>
              <a:t>Winter weather can immobilize an entire region </a:t>
            </a:r>
          </a:p>
          <a:p>
            <a:pPr lvl="1"/>
            <a:r>
              <a:rPr lang="en-US" dirty="0"/>
              <a:t>Ice and heavy snowfall can knock out heat, power, and communications services for days </a:t>
            </a:r>
          </a:p>
          <a:p>
            <a:pPr lvl="1"/>
            <a:r>
              <a:rPr lang="en-US" dirty="0"/>
              <a:t>Driving and walking can become extremely hazardous due to icy conditions, snowfall accumulation, low visibility, or extreme cold  </a:t>
            </a:r>
          </a:p>
          <a:p>
            <a:pPr lvl="1"/>
            <a:r>
              <a:rPr lang="en-US" dirty="0"/>
              <a:t>People may need to stay at home or work without utilities or other services, until driving is safe  </a:t>
            </a:r>
          </a:p>
          <a:p>
            <a:pPr lvl="1"/>
            <a:r>
              <a:rPr lang="en-US" dirty="0"/>
              <a:t>Pipes and water mains can break </a:t>
            </a:r>
          </a:p>
        </p:txBody>
      </p:sp>
      <p:sp>
        <p:nvSpPr>
          <p:cNvPr id="6" name="Content Placeholder 5">
            <a:extLst>
              <a:ext uri="{FF2B5EF4-FFF2-40B4-BE49-F238E27FC236}">
                <a16:creationId xmlns:a16="http://schemas.microsoft.com/office/drawing/2014/main" id="{B1E23502-E6A4-49C4-A3FD-70BFDAC97CF9}"/>
              </a:ext>
            </a:extLst>
          </p:cNvPr>
          <p:cNvSpPr>
            <a:spLocks noGrp="1"/>
          </p:cNvSpPr>
          <p:nvPr>
            <p:ph sz="quarter" idx="12"/>
          </p:nvPr>
        </p:nvSpPr>
        <p:spPr/>
        <p:txBody>
          <a:bodyPr/>
          <a:lstStyle/>
          <a:p>
            <a:r>
              <a:rPr lang="en-US" dirty="0"/>
              <a:t>PM WS-1</a:t>
            </a:r>
          </a:p>
        </p:txBody>
      </p:sp>
      <p:sp>
        <p:nvSpPr>
          <p:cNvPr id="4" name="Text Placeholder 3">
            <a:extLst>
              <a:ext uri="{FF2B5EF4-FFF2-40B4-BE49-F238E27FC236}">
                <a16:creationId xmlns:a16="http://schemas.microsoft.com/office/drawing/2014/main" id="{35BF6DEA-5BAA-4BA6-AEF5-F8BD2D332C99}"/>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45A51E75-689B-442B-B0A0-10FC0DD290B7}"/>
              </a:ext>
            </a:extLst>
          </p:cNvPr>
          <p:cNvSpPr>
            <a:spLocks noGrp="1"/>
          </p:cNvSpPr>
          <p:nvPr>
            <p:ph type="body" sz="quarter" idx="11"/>
          </p:nvPr>
        </p:nvSpPr>
        <p:spPr/>
        <p:txBody>
          <a:bodyPr/>
          <a:lstStyle/>
          <a:p>
            <a:r>
              <a:rPr lang="en-US" dirty="0"/>
              <a:t>WS-1</a:t>
            </a:r>
          </a:p>
        </p:txBody>
      </p:sp>
    </p:spTree>
    <p:extLst>
      <p:ext uri="{BB962C8B-B14F-4D97-AF65-F5344CB8AC3E}">
        <p14:creationId xmlns:p14="http://schemas.microsoft.com/office/powerpoint/2010/main" val="263263713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01A05-AAAA-4EAB-A105-2BDCDBAB4F81}"/>
              </a:ext>
            </a:extLst>
          </p:cNvPr>
          <p:cNvSpPr>
            <a:spLocks noGrp="1"/>
          </p:cNvSpPr>
          <p:nvPr>
            <p:ph type="title"/>
          </p:nvPr>
        </p:nvSpPr>
        <p:spPr/>
        <p:txBody>
          <a:bodyPr>
            <a:normAutofit/>
          </a:bodyPr>
          <a:lstStyle/>
          <a:p>
            <a:r>
              <a:rPr lang="en-US" dirty="0"/>
              <a:t>Introduction </a:t>
            </a:r>
            <a:r>
              <a:rPr lang="en-US" sz="600" dirty="0">
                <a:solidFill>
                  <a:srgbClr val="448431"/>
                </a:solidFill>
              </a:rPr>
              <a:t>(Annex 13) (continued)</a:t>
            </a:r>
          </a:p>
        </p:txBody>
      </p:sp>
      <p:sp>
        <p:nvSpPr>
          <p:cNvPr id="2" name="Content Placeholder 1">
            <a:extLst>
              <a:ext uri="{FF2B5EF4-FFF2-40B4-BE49-F238E27FC236}">
                <a16:creationId xmlns:a16="http://schemas.microsoft.com/office/drawing/2014/main" id="{E207FAE7-73DC-4ABF-B607-5F58B613B340}"/>
              </a:ext>
            </a:extLst>
          </p:cNvPr>
          <p:cNvSpPr>
            <a:spLocks noGrp="1"/>
          </p:cNvSpPr>
          <p:nvPr>
            <p:ph idx="1"/>
          </p:nvPr>
        </p:nvSpPr>
        <p:spPr/>
        <p:txBody>
          <a:bodyPr/>
          <a:lstStyle/>
          <a:p>
            <a:r>
              <a:rPr lang="en-US" dirty="0"/>
              <a:t>Serious health problems, such as hypothermia and frostbite, can result from prolonged exposure to the cold  </a:t>
            </a:r>
          </a:p>
          <a:p>
            <a:r>
              <a:rPr lang="en-US" dirty="0"/>
              <a:t>Winter storms are “deceptive killers” because most deaths are indirectly related to the storm, such as deaths caused by carbon monoxide poisoning from using a generator inside a home </a:t>
            </a:r>
          </a:p>
        </p:txBody>
      </p:sp>
      <p:sp>
        <p:nvSpPr>
          <p:cNvPr id="6" name="Content Placeholder 5">
            <a:extLst>
              <a:ext uri="{FF2B5EF4-FFF2-40B4-BE49-F238E27FC236}">
                <a16:creationId xmlns:a16="http://schemas.microsoft.com/office/drawing/2014/main" id="{B1E23502-E6A4-49C4-A3FD-70BFDAC97CF9}"/>
              </a:ext>
            </a:extLst>
          </p:cNvPr>
          <p:cNvSpPr>
            <a:spLocks noGrp="1"/>
          </p:cNvSpPr>
          <p:nvPr>
            <p:ph sz="quarter" idx="12"/>
          </p:nvPr>
        </p:nvSpPr>
        <p:spPr/>
        <p:txBody>
          <a:bodyPr/>
          <a:lstStyle/>
          <a:p>
            <a:r>
              <a:rPr lang="en-US" dirty="0"/>
              <a:t>PM WS-1</a:t>
            </a:r>
          </a:p>
        </p:txBody>
      </p:sp>
      <p:sp>
        <p:nvSpPr>
          <p:cNvPr id="4" name="Text Placeholder 3">
            <a:extLst>
              <a:ext uri="{FF2B5EF4-FFF2-40B4-BE49-F238E27FC236}">
                <a16:creationId xmlns:a16="http://schemas.microsoft.com/office/drawing/2014/main" id="{35BF6DEA-5BAA-4BA6-AEF5-F8BD2D332C99}"/>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45A51E75-689B-442B-B0A0-10FC0DD290B7}"/>
              </a:ext>
            </a:extLst>
          </p:cNvPr>
          <p:cNvSpPr>
            <a:spLocks noGrp="1"/>
          </p:cNvSpPr>
          <p:nvPr>
            <p:ph type="body" sz="quarter" idx="11"/>
          </p:nvPr>
        </p:nvSpPr>
        <p:spPr/>
        <p:txBody>
          <a:bodyPr/>
          <a:lstStyle/>
          <a:p>
            <a:r>
              <a:rPr lang="en-US" dirty="0"/>
              <a:t>WS-2</a:t>
            </a:r>
          </a:p>
        </p:txBody>
      </p:sp>
    </p:spTree>
    <p:extLst>
      <p:ext uri="{BB962C8B-B14F-4D97-AF65-F5344CB8AC3E}">
        <p14:creationId xmlns:p14="http://schemas.microsoft.com/office/powerpoint/2010/main" val="312868633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FF348-FEFD-4AC3-AC0B-0EC878527625}"/>
              </a:ext>
            </a:extLst>
          </p:cNvPr>
          <p:cNvSpPr>
            <a:spLocks noGrp="1"/>
          </p:cNvSpPr>
          <p:nvPr>
            <p:ph type="title"/>
          </p:nvPr>
        </p:nvSpPr>
        <p:spPr/>
        <p:txBody>
          <a:bodyPr/>
          <a:lstStyle/>
          <a:p>
            <a:r>
              <a:rPr lang="en-US" dirty="0"/>
              <a:t>Winter Storm Impacts</a:t>
            </a:r>
          </a:p>
        </p:txBody>
      </p:sp>
      <p:sp>
        <p:nvSpPr>
          <p:cNvPr id="2" name="Content Placeholder 1">
            <a:extLst>
              <a:ext uri="{FF2B5EF4-FFF2-40B4-BE49-F238E27FC236}">
                <a16:creationId xmlns:a16="http://schemas.microsoft.com/office/drawing/2014/main" id="{D19C3BD9-89FA-4537-A849-9A47DA2AEA1E}"/>
              </a:ext>
            </a:extLst>
          </p:cNvPr>
          <p:cNvSpPr>
            <a:spLocks noGrp="1"/>
          </p:cNvSpPr>
          <p:nvPr>
            <p:ph idx="1"/>
          </p:nvPr>
        </p:nvSpPr>
        <p:spPr/>
        <p:txBody>
          <a:bodyPr/>
          <a:lstStyle/>
          <a:p>
            <a:r>
              <a:rPr lang="en-US" dirty="0"/>
              <a:t>Fatalities </a:t>
            </a:r>
          </a:p>
          <a:p>
            <a:pPr lvl="1"/>
            <a:r>
              <a:rPr lang="en-US" dirty="0"/>
              <a:t>Risks to human life include automobile accidents, heart attacks, hypothermia, frost bite, home fires, and carbon monoxide poisoning </a:t>
            </a:r>
          </a:p>
          <a:p>
            <a:r>
              <a:rPr lang="en-US" dirty="0"/>
              <a:t>Disruptions</a:t>
            </a:r>
          </a:p>
          <a:p>
            <a:pPr lvl="1"/>
            <a:r>
              <a:rPr lang="en-US" dirty="0"/>
              <a:t>Interrupts power, transportation, communication, and emergency medical services </a:t>
            </a:r>
          </a:p>
        </p:txBody>
      </p:sp>
      <p:sp>
        <p:nvSpPr>
          <p:cNvPr id="6" name="Content Placeholder 5">
            <a:extLst>
              <a:ext uri="{FF2B5EF4-FFF2-40B4-BE49-F238E27FC236}">
                <a16:creationId xmlns:a16="http://schemas.microsoft.com/office/drawing/2014/main" id="{78994687-7FEB-4153-B56F-CDB30C18650D}"/>
              </a:ext>
            </a:extLst>
          </p:cNvPr>
          <p:cNvSpPr>
            <a:spLocks noGrp="1"/>
          </p:cNvSpPr>
          <p:nvPr>
            <p:ph sz="quarter" idx="12"/>
          </p:nvPr>
        </p:nvSpPr>
        <p:spPr/>
        <p:txBody>
          <a:bodyPr/>
          <a:lstStyle/>
          <a:p>
            <a:r>
              <a:rPr lang="en-US" dirty="0"/>
              <a:t>PM WS-1</a:t>
            </a:r>
          </a:p>
        </p:txBody>
      </p:sp>
      <p:sp>
        <p:nvSpPr>
          <p:cNvPr id="4" name="Text Placeholder 3">
            <a:extLst>
              <a:ext uri="{FF2B5EF4-FFF2-40B4-BE49-F238E27FC236}">
                <a16:creationId xmlns:a16="http://schemas.microsoft.com/office/drawing/2014/main" id="{633AF697-61D2-45DB-A4D0-50288D98FF92}"/>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71CFD835-2D48-416B-A684-17BFA289F343}"/>
              </a:ext>
            </a:extLst>
          </p:cNvPr>
          <p:cNvSpPr>
            <a:spLocks noGrp="1"/>
          </p:cNvSpPr>
          <p:nvPr>
            <p:ph type="body" sz="quarter" idx="11"/>
          </p:nvPr>
        </p:nvSpPr>
        <p:spPr/>
        <p:txBody>
          <a:bodyPr/>
          <a:lstStyle/>
          <a:p>
            <a:r>
              <a:rPr lang="en-US" dirty="0"/>
              <a:t>WS-3</a:t>
            </a:r>
          </a:p>
        </p:txBody>
      </p:sp>
    </p:spTree>
    <p:extLst>
      <p:ext uri="{BB962C8B-B14F-4D97-AF65-F5344CB8AC3E}">
        <p14:creationId xmlns:p14="http://schemas.microsoft.com/office/powerpoint/2010/main" val="231705401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B47B70-9C28-43C0-8CC0-498F1FF9C9D4}"/>
              </a:ext>
            </a:extLst>
          </p:cNvPr>
          <p:cNvSpPr>
            <a:spLocks noGrp="1"/>
          </p:cNvSpPr>
          <p:nvPr>
            <p:ph type="title"/>
          </p:nvPr>
        </p:nvSpPr>
        <p:spPr/>
        <p:txBody>
          <a:bodyPr>
            <a:normAutofit fontScale="90000"/>
          </a:bodyPr>
          <a:lstStyle/>
          <a:p>
            <a:r>
              <a:rPr lang="en-US" dirty="0"/>
              <a:t>Elements of Winter Storms</a:t>
            </a:r>
          </a:p>
        </p:txBody>
      </p:sp>
      <p:sp>
        <p:nvSpPr>
          <p:cNvPr id="2" name="Content Placeholder 1">
            <a:extLst>
              <a:ext uri="{FF2B5EF4-FFF2-40B4-BE49-F238E27FC236}">
                <a16:creationId xmlns:a16="http://schemas.microsoft.com/office/drawing/2014/main" id="{5A2E9C80-FBA4-45F0-869C-9440E0625AF1}"/>
              </a:ext>
            </a:extLst>
          </p:cNvPr>
          <p:cNvSpPr>
            <a:spLocks noGrp="1"/>
          </p:cNvSpPr>
          <p:nvPr>
            <p:ph idx="1"/>
          </p:nvPr>
        </p:nvSpPr>
        <p:spPr/>
        <p:txBody>
          <a:bodyPr/>
          <a:lstStyle/>
          <a:p>
            <a:r>
              <a:rPr lang="en-US" dirty="0"/>
              <a:t>Significant precipitation, including heavy snow </a:t>
            </a:r>
          </a:p>
          <a:p>
            <a:r>
              <a:rPr lang="en-US" dirty="0"/>
              <a:t>Temperature is low enough that precipitation forms as sleet or snow, or rain turns to ice</a:t>
            </a:r>
          </a:p>
          <a:p>
            <a:r>
              <a:rPr lang="en-US" dirty="0"/>
              <a:t>Winter flooding </a:t>
            </a:r>
          </a:p>
          <a:p>
            <a:r>
              <a:rPr lang="en-US" dirty="0"/>
              <a:t>Extremely cold</a:t>
            </a:r>
          </a:p>
        </p:txBody>
      </p:sp>
      <p:sp>
        <p:nvSpPr>
          <p:cNvPr id="6" name="Content Placeholder 5">
            <a:extLst>
              <a:ext uri="{FF2B5EF4-FFF2-40B4-BE49-F238E27FC236}">
                <a16:creationId xmlns:a16="http://schemas.microsoft.com/office/drawing/2014/main" id="{B722E495-B62C-456E-809A-37CCB3D818FF}"/>
              </a:ext>
            </a:extLst>
          </p:cNvPr>
          <p:cNvSpPr>
            <a:spLocks noGrp="1"/>
          </p:cNvSpPr>
          <p:nvPr>
            <p:ph sz="quarter" idx="12"/>
          </p:nvPr>
        </p:nvSpPr>
        <p:spPr/>
        <p:txBody>
          <a:bodyPr/>
          <a:lstStyle/>
          <a:p>
            <a:r>
              <a:rPr lang="en-US" dirty="0"/>
              <a:t>PM WS-2</a:t>
            </a:r>
          </a:p>
        </p:txBody>
      </p:sp>
      <p:sp>
        <p:nvSpPr>
          <p:cNvPr id="4" name="Text Placeholder 3">
            <a:extLst>
              <a:ext uri="{FF2B5EF4-FFF2-40B4-BE49-F238E27FC236}">
                <a16:creationId xmlns:a16="http://schemas.microsoft.com/office/drawing/2014/main" id="{33BCCBD3-508D-4286-829F-9DAB10DDA9BA}"/>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81418F6D-5443-40DD-B88E-6539D2D0451C}"/>
              </a:ext>
            </a:extLst>
          </p:cNvPr>
          <p:cNvSpPr>
            <a:spLocks noGrp="1"/>
          </p:cNvSpPr>
          <p:nvPr>
            <p:ph type="body" sz="quarter" idx="11"/>
          </p:nvPr>
        </p:nvSpPr>
        <p:spPr/>
        <p:txBody>
          <a:bodyPr/>
          <a:lstStyle/>
          <a:p>
            <a:r>
              <a:rPr lang="en-US" dirty="0"/>
              <a:t>WS-4</a:t>
            </a:r>
          </a:p>
        </p:txBody>
      </p:sp>
    </p:spTree>
    <p:extLst>
      <p:ext uri="{BB962C8B-B14F-4D97-AF65-F5344CB8AC3E}">
        <p14:creationId xmlns:p14="http://schemas.microsoft.com/office/powerpoint/2010/main" val="333262919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31F658-1E18-4856-99E2-D958EE61FB1B}"/>
              </a:ext>
            </a:extLst>
          </p:cNvPr>
          <p:cNvSpPr>
            <a:spLocks noGrp="1"/>
          </p:cNvSpPr>
          <p:nvPr>
            <p:ph type="title"/>
          </p:nvPr>
        </p:nvSpPr>
        <p:spPr/>
        <p:txBody>
          <a:bodyPr>
            <a:normAutofit fontScale="90000"/>
          </a:bodyPr>
          <a:lstStyle/>
          <a:p>
            <a:r>
              <a:rPr lang="en-US" dirty="0"/>
              <a:t>Significant Precipitation</a:t>
            </a:r>
          </a:p>
        </p:txBody>
      </p:sp>
      <p:sp>
        <p:nvSpPr>
          <p:cNvPr id="2" name="Content Placeholder 1">
            <a:extLst>
              <a:ext uri="{FF2B5EF4-FFF2-40B4-BE49-F238E27FC236}">
                <a16:creationId xmlns:a16="http://schemas.microsoft.com/office/drawing/2014/main" id="{AB7B29B8-7115-41E2-991F-44326D9582DC}"/>
              </a:ext>
            </a:extLst>
          </p:cNvPr>
          <p:cNvSpPr>
            <a:spLocks noGrp="1"/>
          </p:cNvSpPr>
          <p:nvPr>
            <p:ph idx="1"/>
          </p:nvPr>
        </p:nvSpPr>
        <p:spPr/>
        <p:txBody>
          <a:bodyPr/>
          <a:lstStyle/>
          <a:p>
            <a:r>
              <a:rPr lang="en-US" dirty="0"/>
              <a:t>There are five types of snow</a:t>
            </a:r>
          </a:p>
          <a:p>
            <a:pPr lvl="1"/>
            <a:r>
              <a:rPr lang="en-US" dirty="0"/>
              <a:t>Blizzards</a:t>
            </a:r>
          </a:p>
          <a:p>
            <a:pPr lvl="1"/>
            <a:r>
              <a:rPr lang="en-US" dirty="0"/>
              <a:t>Blowing snow</a:t>
            </a:r>
          </a:p>
          <a:p>
            <a:pPr lvl="1"/>
            <a:r>
              <a:rPr lang="en-US" dirty="0"/>
              <a:t>Snow squalls</a:t>
            </a:r>
          </a:p>
          <a:p>
            <a:pPr lvl="1"/>
            <a:r>
              <a:rPr lang="en-US" dirty="0"/>
              <a:t>Snow showers</a:t>
            </a:r>
          </a:p>
          <a:p>
            <a:pPr lvl="1"/>
            <a:r>
              <a:rPr lang="en-US" dirty="0"/>
              <a:t>Snow flurries</a:t>
            </a:r>
          </a:p>
          <a:p>
            <a:r>
              <a:rPr lang="en-US" dirty="0"/>
              <a:t>There are three types of Ice:</a:t>
            </a:r>
          </a:p>
          <a:p>
            <a:pPr lvl="1"/>
            <a:r>
              <a:rPr lang="en-US" dirty="0"/>
              <a:t>Sleet</a:t>
            </a:r>
          </a:p>
          <a:p>
            <a:pPr lvl="1"/>
            <a:r>
              <a:rPr lang="en-US" dirty="0"/>
              <a:t>Freezing rain</a:t>
            </a:r>
          </a:p>
          <a:p>
            <a:pPr lvl="1"/>
            <a:r>
              <a:rPr lang="en-US" dirty="0"/>
              <a:t>Ice storm</a:t>
            </a:r>
          </a:p>
        </p:txBody>
      </p:sp>
      <p:sp>
        <p:nvSpPr>
          <p:cNvPr id="6" name="Content Placeholder 5">
            <a:extLst>
              <a:ext uri="{FF2B5EF4-FFF2-40B4-BE49-F238E27FC236}">
                <a16:creationId xmlns:a16="http://schemas.microsoft.com/office/drawing/2014/main" id="{A285F40C-6DC5-4E68-A3E7-D5063AA3CFEA}"/>
              </a:ext>
            </a:extLst>
          </p:cNvPr>
          <p:cNvSpPr>
            <a:spLocks noGrp="1"/>
          </p:cNvSpPr>
          <p:nvPr>
            <p:ph sz="quarter" idx="12"/>
          </p:nvPr>
        </p:nvSpPr>
        <p:spPr/>
        <p:txBody>
          <a:bodyPr/>
          <a:lstStyle/>
          <a:p>
            <a:r>
              <a:rPr lang="en-US" dirty="0"/>
              <a:t>PM WS-2</a:t>
            </a:r>
          </a:p>
        </p:txBody>
      </p:sp>
      <p:sp>
        <p:nvSpPr>
          <p:cNvPr id="4" name="Text Placeholder 3">
            <a:extLst>
              <a:ext uri="{FF2B5EF4-FFF2-40B4-BE49-F238E27FC236}">
                <a16:creationId xmlns:a16="http://schemas.microsoft.com/office/drawing/2014/main" id="{94E54867-D46B-4DEA-B9F8-134ACBB1FC88}"/>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5FCB3201-3F67-4A90-9E19-8F93452DF180}"/>
              </a:ext>
            </a:extLst>
          </p:cNvPr>
          <p:cNvSpPr>
            <a:spLocks noGrp="1"/>
          </p:cNvSpPr>
          <p:nvPr>
            <p:ph type="body" sz="quarter" idx="11"/>
          </p:nvPr>
        </p:nvSpPr>
        <p:spPr/>
        <p:txBody>
          <a:bodyPr/>
          <a:lstStyle/>
          <a:p>
            <a:r>
              <a:rPr lang="en-US" dirty="0"/>
              <a:t>WS-5</a:t>
            </a:r>
          </a:p>
        </p:txBody>
      </p:sp>
    </p:spTree>
    <p:extLst>
      <p:ext uri="{BB962C8B-B14F-4D97-AF65-F5344CB8AC3E}">
        <p14:creationId xmlns:p14="http://schemas.microsoft.com/office/powerpoint/2010/main" val="203714532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CAF0DE-C3A1-4E94-BC5E-79BF385C6F5C}"/>
              </a:ext>
            </a:extLst>
          </p:cNvPr>
          <p:cNvSpPr>
            <a:spLocks noGrp="1"/>
          </p:cNvSpPr>
          <p:nvPr>
            <p:ph type="title"/>
          </p:nvPr>
        </p:nvSpPr>
        <p:spPr/>
        <p:txBody>
          <a:bodyPr>
            <a:normAutofit fontScale="90000"/>
          </a:bodyPr>
          <a:lstStyle/>
          <a:p>
            <a:r>
              <a:rPr lang="en-US" dirty="0"/>
              <a:t>Significant Precipitation </a:t>
            </a:r>
            <a:r>
              <a:rPr lang="en-US" sz="100" dirty="0">
                <a:solidFill>
                  <a:srgbClr val="448431"/>
                </a:solidFill>
              </a:rPr>
              <a:t>(continued)</a:t>
            </a:r>
          </a:p>
        </p:txBody>
      </p:sp>
      <p:sp>
        <p:nvSpPr>
          <p:cNvPr id="2" name="Content Placeholder 1">
            <a:extLst>
              <a:ext uri="{FF2B5EF4-FFF2-40B4-BE49-F238E27FC236}">
                <a16:creationId xmlns:a16="http://schemas.microsoft.com/office/drawing/2014/main" id="{6520D0D6-74A9-416B-A9E2-3941297487A5}"/>
              </a:ext>
            </a:extLst>
          </p:cNvPr>
          <p:cNvSpPr>
            <a:spLocks noGrp="1"/>
          </p:cNvSpPr>
          <p:nvPr>
            <p:ph idx="1"/>
          </p:nvPr>
        </p:nvSpPr>
        <p:spPr/>
        <p:txBody>
          <a:bodyPr/>
          <a:lstStyle/>
          <a:p>
            <a:r>
              <a:rPr lang="en-US" dirty="0"/>
              <a:t>There are three types of winter flooding</a:t>
            </a:r>
          </a:p>
          <a:p>
            <a:pPr lvl="1"/>
            <a:r>
              <a:rPr lang="en-US" dirty="0"/>
              <a:t>Coastal floods</a:t>
            </a:r>
          </a:p>
          <a:p>
            <a:pPr lvl="1"/>
            <a:r>
              <a:rPr lang="en-US" dirty="0"/>
              <a:t>Ice jams </a:t>
            </a:r>
          </a:p>
          <a:p>
            <a:pPr lvl="1"/>
            <a:r>
              <a:rPr lang="en-US" dirty="0"/>
              <a:t>Snowmelt</a:t>
            </a:r>
          </a:p>
        </p:txBody>
      </p:sp>
      <p:sp>
        <p:nvSpPr>
          <p:cNvPr id="6" name="Content Placeholder 5">
            <a:extLst>
              <a:ext uri="{FF2B5EF4-FFF2-40B4-BE49-F238E27FC236}">
                <a16:creationId xmlns:a16="http://schemas.microsoft.com/office/drawing/2014/main" id="{38CFC6B6-8E3A-4F2A-931E-C0D5154770C7}"/>
              </a:ext>
            </a:extLst>
          </p:cNvPr>
          <p:cNvSpPr>
            <a:spLocks noGrp="1"/>
          </p:cNvSpPr>
          <p:nvPr>
            <p:ph sz="quarter" idx="12"/>
          </p:nvPr>
        </p:nvSpPr>
        <p:spPr/>
        <p:txBody>
          <a:bodyPr/>
          <a:lstStyle/>
          <a:p>
            <a:r>
              <a:rPr lang="en-US" dirty="0"/>
              <a:t>PM WS-3</a:t>
            </a:r>
          </a:p>
        </p:txBody>
      </p:sp>
      <p:sp>
        <p:nvSpPr>
          <p:cNvPr id="4" name="Text Placeholder 3">
            <a:extLst>
              <a:ext uri="{FF2B5EF4-FFF2-40B4-BE49-F238E27FC236}">
                <a16:creationId xmlns:a16="http://schemas.microsoft.com/office/drawing/2014/main" id="{A522D2B6-3546-430C-B406-FFB159285DC2}"/>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750460E7-228C-46DB-A606-1114F347061A}"/>
              </a:ext>
            </a:extLst>
          </p:cNvPr>
          <p:cNvSpPr>
            <a:spLocks noGrp="1"/>
          </p:cNvSpPr>
          <p:nvPr>
            <p:ph type="body" sz="quarter" idx="11"/>
          </p:nvPr>
        </p:nvSpPr>
        <p:spPr/>
        <p:txBody>
          <a:bodyPr/>
          <a:lstStyle/>
          <a:p>
            <a:r>
              <a:rPr lang="en-US" dirty="0"/>
              <a:t>WS-6</a:t>
            </a:r>
          </a:p>
        </p:txBody>
      </p:sp>
    </p:spTree>
    <p:extLst>
      <p:ext uri="{BB962C8B-B14F-4D97-AF65-F5344CB8AC3E}">
        <p14:creationId xmlns:p14="http://schemas.microsoft.com/office/powerpoint/2010/main" val="251064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97219-7DB3-4680-81E5-3BE0188029F2}"/>
              </a:ext>
            </a:extLst>
          </p:cNvPr>
          <p:cNvSpPr>
            <a:spLocks noGrp="1"/>
          </p:cNvSpPr>
          <p:nvPr>
            <p:ph type="title"/>
          </p:nvPr>
        </p:nvSpPr>
        <p:spPr/>
        <p:txBody>
          <a:bodyPr/>
          <a:lstStyle/>
          <a:p>
            <a:r>
              <a:rPr lang="en-US" dirty="0"/>
              <a:t>Earthquake Geography</a:t>
            </a:r>
          </a:p>
        </p:txBody>
      </p:sp>
      <p:sp>
        <p:nvSpPr>
          <p:cNvPr id="2" name="Content Placeholder 1">
            <a:extLst>
              <a:ext uri="{FF2B5EF4-FFF2-40B4-BE49-F238E27FC236}">
                <a16:creationId xmlns:a16="http://schemas.microsoft.com/office/drawing/2014/main" id="{68570A6B-3062-43F5-88DB-701646780ED0}"/>
              </a:ext>
            </a:extLst>
          </p:cNvPr>
          <p:cNvSpPr>
            <a:spLocks noGrp="1"/>
          </p:cNvSpPr>
          <p:nvPr>
            <p:ph idx="1"/>
          </p:nvPr>
        </p:nvSpPr>
        <p:spPr/>
        <p:txBody>
          <a:bodyPr/>
          <a:lstStyle/>
          <a:p>
            <a:r>
              <a:rPr lang="en-US" dirty="0"/>
              <a:t>Many areas of the United States face significant risk from earthquakes. Notable areas include:</a:t>
            </a:r>
          </a:p>
          <a:p>
            <a:pPr lvl="1"/>
            <a:r>
              <a:rPr lang="en-US" dirty="0"/>
              <a:t>Western United States </a:t>
            </a:r>
          </a:p>
          <a:p>
            <a:pPr lvl="2"/>
            <a:r>
              <a:rPr lang="en-US" dirty="0"/>
              <a:t>San Andreas Fault (California) </a:t>
            </a:r>
          </a:p>
          <a:p>
            <a:pPr lvl="2"/>
            <a:r>
              <a:rPr lang="en-US" dirty="0"/>
              <a:t>Cascadia Subduction Zone (Western Oregon and Washington)</a:t>
            </a:r>
          </a:p>
          <a:p>
            <a:pPr lvl="2"/>
            <a:r>
              <a:rPr lang="en-US" dirty="0"/>
              <a:t>Aleutian-Alaska Subduction Zone (Coastal Alaska)</a:t>
            </a:r>
          </a:p>
          <a:p>
            <a:pPr lvl="1"/>
            <a:r>
              <a:rPr lang="en-US" dirty="0"/>
              <a:t>Central United States</a:t>
            </a:r>
          </a:p>
          <a:p>
            <a:pPr lvl="2"/>
            <a:r>
              <a:rPr lang="en-US" dirty="0"/>
              <a:t>New Madrid Fault Zone (Missouri, Arkansas, Tennessee, and Kentucky)</a:t>
            </a:r>
          </a:p>
          <a:p>
            <a:pPr lvl="1"/>
            <a:r>
              <a:rPr lang="en-US" dirty="0"/>
              <a:t>A few pockets on the East Coast</a:t>
            </a:r>
          </a:p>
          <a:p>
            <a:pPr lvl="2"/>
            <a:r>
              <a:rPr lang="en-US" dirty="0"/>
              <a:t>Coastal South Carolina</a:t>
            </a:r>
          </a:p>
          <a:p>
            <a:pPr lvl="2"/>
            <a:r>
              <a:rPr lang="en-US" dirty="0"/>
              <a:t>New England</a:t>
            </a:r>
          </a:p>
          <a:p>
            <a:pPr marL="914377" lvl="2" indent="0">
              <a:buNone/>
            </a:pPr>
            <a:endParaRPr lang="en-US" dirty="0"/>
          </a:p>
        </p:txBody>
      </p:sp>
      <p:sp>
        <p:nvSpPr>
          <p:cNvPr id="6" name="Content Placeholder 5">
            <a:extLst>
              <a:ext uri="{FF2B5EF4-FFF2-40B4-BE49-F238E27FC236}">
                <a16:creationId xmlns:a16="http://schemas.microsoft.com/office/drawing/2014/main" id="{5859285C-2BBD-4841-97B5-390B0050FE6A}"/>
              </a:ext>
            </a:extLst>
          </p:cNvPr>
          <p:cNvSpPr>
            <a:spLocks noGrp="1"/>
          </p:cNvSpPr>
          <p:nvPr>
            <p:ph sz="quarter" idx="12"/>
          </p:nvPr>
        </p:nvSpPr>
        <p:spPr/>
        <p:txBody>
          <a:bodyPr/>
          <a:lstStyle/>
          <a:p>
            <a:r>
              <a:rPr lang="en-US" dirty="0"/>
              <a:t>PM EQ-1</a:t>
            </a:r>
          </a:p>
        </p:txBody>
      </p:sp>
      <p:sp>
        <p:nvSpPr>
          <p:cNvPr id="4" name="Text Placeholder 3">
            <a:extLst>
              <a:ext uri="{FF2B5EF4-FFF2-40B4-BE49-F238E27FC236}">
                <a16:creationId xmlns:a16="http://schemas.microsoft.com/office/drawing/2014/main" id="{503D4387-6C6A-41D2-A7CD-782C58CA7493}"/>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044D1E4E-9D0E-44CF-99ED-51090DE79D33}"/>
              </a:ext>
            </a:extLst>
          </p:cNvPr>
          <p:cNvSpPr>
            <a:spLocks noGrp="1"/>
          </p:cNvSpPr>
          <p:nvPr>
            <p:ph type="body" sz="quarter" idx="11"/>
          </p:nvPr>
        </p:nvSpPr>
        <p:spPr/>
        <p:txBody>
          <a:bodyPr/>
          <a:lstStyle/>
          <a:p>
            <a:r>
              <a:rPr lang="en-US" dirty="0"/>
              <a:t>EQ-4</a:t>
            </a:r>
          </a:p>
        </p:txBody>
      </p:sp>
    </p:spTree>
    <p:extLst>
      <p:ext uri="{BB962C8B-B14F-4D97-AF65-F5344CB8AC3E}">
        <p14:creationId xmlns:p14="http://schemas.microsoft.com/office/powerpoint/2010/main" val="254757458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6B501-1303-4EC0-991F-0EBCEA0F11D0}"/>
              </a:ext>
            </a:extLst>
          </p:cNvPr>
          <p:cNvSpPr>
            <a:spLocks noGrp="1"/>
          </p:cNvSpPr>
          <p:nvPr>
            <p:ph type="title"/>
          </p:nvPr>
        </p:nvSpPr>
        <p:spPr/>
        <p:txBody>
          <a:bodyPr/>
          <a:lstStyle/>
          <a:p>
            <a:r>
              <a:rPr lang="en-US" dirty="0"/>
              <a:t>Cold Effects</a:t>
            </a:r>
          </a:p>
        </p:txBody>
      </p:sp>
      <p:sp>
        <p:nvSpPr>
          <p:cNvPr id="2" name="Content Placeholder 1">
            <a:extLst>
              <a:ext uri="{FF2B5EF4-FFF2-40B4-BE49-F238E27FC236}">
                <a16:creationId xmlns:a16="http://schemas.microsoft.com/office/drawing/2014/main" id="{AD4D9DBB-6CDC-4576-A775-AB25DD6D45FF}"/>
              </a:ext>
            </a:extLst>
          </p:cNvPr>
          <p:cNvSpPr>
            <a:spLocks noGrp="1"/>
          </p:cNvSpPr>
          <p:nvPr>
            <p:ph idx="1"/>
          </p:nvPr>
        </p:nvSpPr>
        <p:spPr/>
        <p:txBody>
          <a:bodyPr/>
          <a:lstStyle/>
          <a:p>
            <a:r>
              <a:rPr lang="en-US" dirty="0"/>
              <a:t>Wind Chill</a:t>
            </a:r>
          </a:p>
          <a:p>
            <a:pPr lvl="1"/>
            <a:r>
              <a:rPr lang="en-US" dirty="0"/>
              <a:t>Not actual air temperature, but how wind and cold feel on exposed skin </a:t>
            </a:r>
          </a:p>
          <a:p>
            <a:r>
              <a:rPr lang="en-US" dirty="0"/>
              <a:t>Frostbite </a:t>
            </a:r>
          </a:p>
          <a:p>
            <a:pPr lvl="1"/>
            <a:r>
              <a:rPr lang="en-US" dirty="0"/>
              <a:t>Most common in hands, noses, ears and feet </a:t>
            </a:r>
          </a:p>
          <a:p>
            <a:pPr lvl="1"/>
            <a:r>
              <a:rPr lang="en-US" dirty="0"/>
              <a:t>Noticeable signs and symptoms</a:t>
            </a:r>
          </a:p>
          <a:p>
            <a:pPr lvl="2"/>
            <a:r>
              <a:rPr lang="en-US" dirty="0"/>
              <a:t>White or grayish-yellow skin tone</a:t>
            </a:r>
          </a:p>
          <a:p>
            <a:pPr lvl="2"/>
            <a:r>
              <a:rPr lang="en-US" dirty="0"/>
              <a:t>Skin that feels unusually firm or waxy </a:t>
            </a:r>
          </a:p>
          <a:p>
            <a:pPr lvl="2"/>
            <a:r>
              <a:rPr lang="en-US" dirty="0"/>
              <a:t>Numbness in extremities </a:t>
            </a:r>
          </a:p>
        </p:txBody>
      </p:sp>
      <p:sp>
        <p:nvSpPr>
          <p:cNvPr id="6" name="Content Placeholder 5">
            <a:extLst>
              <a:ext uri="{FF2B5EF4-FFF2-40B4-BE49-F238E27FC236}">
                <a16:creationId xmlns:a16="http://schemas.microsoft.com/office/drawing/2014/main" id="{F2BDB535-8246-41B4-BD93-9DEA8936A666}"/>
              </a:ext>
            </a:extLst>
          </p:cNvPr>
          <p:cNvSpPr>
            <a:spLocks noGrp="1"/>
          </p:cNvSpPr>
          <p:nvPr>
            <p:ph sz="quarter" idx="12"/>
          </p:nvPr>
        </p:nvSpPr>
        <p:spPr/>
        <p:txBody>
          <a:bodyPr/>
          <a:lstStyle/>
          <a:p>
            <a:r>
              <a:rPr lang="en-US" dirty="0"/>
              <a:t>PM WS-4</a:t>
            </a:r>
          </a:p>
        </p:txBody>
      </p:sp>
      <p:sp>
        <p:nvSpPr>
          <p:cNvPr id="4" name="Text Placeholder 3">
            <a:extLst>
              <a:ext uri="{FF2B5EF4-FFF2-40B4-BE49-F238E27FC236}">
                <a16:creationId xmlns:a16="http://schemas.microsoft.com/office/drawing/2014/main" id="{D60B6425-DCDF-4310-972C-B9073D811C25}"/>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939575F1-7080-40FA-8E5B-AE83C768BF8E}"/>
              </a:ext>
            </a:extLst>
          </p:cNvPr>
          <p:cNvSpPr>
            <a:spLocks noGrp="1"/>
          </p:cNvSpPr>
          <p:nvPr>
            <p:ph type="body" sz="quarter" idx="11"/>
          </p:nvPr>
        </p:nvSpPr>
        <p:spPr/>
        <p:txBody>
          <a:bodyPr/>
          <a:lstStyle/>
          <a:p>
            <a:r>
              <a:rPr lang="en-US" dirty="0"/>
              <a:t>WS-7</a:t>
            </a:r>
          </a:p>
        </p:txBody>
      </p:sp>
    </p:spTree>
    <p:extLst>
      <p:ext uri="{BB962C8B-B14F-4D97-AF65-F5344CB8AC3E}">
        <p14:creationId xmlns:p14="http://schemas.microsoft.com/office/powerpoint/2010/main" val="285099457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6B501-1303-4EC0-991F-0EBCEA0F11D0}"/>
              </a:ext>
            </a:extLst>
          </p:cNvPr>
          <p:cNvSpPr>
            <a:spLocks noGrp="1"/>
          </p:cNvSpPr>
          <p:nvPr>
            <p:ph type="title"/>
          </p:nvPr>
        </p:nvSpPr>
        <p:spPr/>
        <p:txBody>
          <a:bodyPr>
            <a:normAutofit/>
          </a:bodyPr>
          <a:lstStyle/>
          <a:p>
            <a:r>
              <a:rPr lang="en-US" dirty="0"/>
              <a:t>Cold Effects </a:t>
            </a:r>
            <a:r>
              <a:rPr lang="en-US" sz="1100" dirty="0">
                <a:solidFill>
                  <a:srgbClr val="448431"/>
                </a:solidFill>
              </a:rPr>
              <a:t>(continued)</a:t>
            </a:r>
          </a:p>
        </p:txBody>
      </p:sp>
      <p:sp>
        <p:nvSpPr>
          <p:cNvPr id="2" name="Content Placeholder 1">
            <a:extLst>
              <a:ext uri="{FF2B5EF4-FFF2-40B4-BE49-F238E27FC236}">
                <a16:creationId xmlns:a16="http://schemas.microsoft.com/office/drawing/2014/main" id="{AD4D9DBB-6CDC-4576-A775-AB25DD6D45FF}"/>
              </a:ext>
            </a:extLst>
          </p:cNvPr>
          <p:cNvSpPr>
            <a:spLocks noGrp="1"/>
          </p:cNvSpPr>
          <p:nvPr>
            <p:ph idx="1"/>
          </p:nvPr>
        </p:nvSpPr>
        <p:spPr/>
        <p:txBody>
          <a:bodyPr/>
          <a:lstStyle/>
          <a:p>
            <a:r>
              <a:rPr lang="en-US" dirty="0"/>
              <a:t>Hypothermia</a:t>
            </a:r>
          </a:p>
          <a:p>
            <a:pPr lvl="1"/>
            <a:r>
              <a:rPr lang="en-US" dirty="0"/>
              <a:t>Shivering</a:t>
            </a:r>
          </a:p>
          <a:p>
            <a:pPr lvl="1"/>
            <a:r>
              <a:rPr lang="en-US" dirty="0"/>
              <a:t>Exhaustion</a:t>
            </a:r>
          </a:p>
          <a:p>
            <a:pPr lvl="1"/>
            <a:r>
              <a:rPr lang="en-US" dirty="0"/>
              <a:t>Confusion</a:t>
            </a:r>
          </a:p>
          <a:p>
            <a:pPr lvl="1"/>
            <a:r>
              <a:rPr lang="en-US" dirty="0"/>
              <a:t>Fumbling hands</a:t>
            </a:r>
          </a:p>
          <a:p>
            <a:pPr lvl="1"/>
            <a:r>
              <a:rPr lang="en-US" dirty="0"/>
              <a:t>Memory loss</a:t>
            </a:r>
          </a:p>
          <a:p>
            <a:pPr lvl="1"/>
            <a:r>
              <a:rPr lang="en-US" dirty="0"/>
              <a:t>Slurred speech, and </a:t>
            </a:r>
          </a:p>
          <a:p>
            <a:pPr lvl="1"/>
            <a:r>
              <a:rPr lang="en-US" dirty="0"/>
              <a:t>Drowsiness </a:t>
            </a:r>
          </a:p>
        </p:txBody>
      </p:sp>
      <p:sp>
        <p:nvSpPr>
          <p:cNvPr id="6" name="Content Placeholder 5">
            <a:extLst>
              <a:ext uri="{FF2B5EF4-FFF2-40B4-BE49-F238E27FC236}">
                <a16:creationId xmlns:a16="http://schemas.microsoft.com/office/drawing/2014/main" id="{F2BDB535-8246-41B4-BD93-9DEA8936A666}"/>
              </a:ext>
            </a:extLst>
          </p:cNvPr>
          <p:cNvSpPr>
            <a:spLocks noGrp="1"/>
          </p:cNvSpPr>
          <p:nvPr>
            <p:ph sz="quarter" idx="12"/>
          </p:nvPr>
        </p:nvSpPr>
        <p:spPr/>
        <p:txBody>
          <a:bodyPr/>
          <a:lstStyle/>
          <a:p>
            <a:r>
              <a:rPr lang="en-US" dirty="0"/>
              <a:t>PM WS-4</a:t>
            </a:r>
          </a:p>
        </p:txBody>
      </p:sp>
      <p:sp>
        <p:nvSpPr>
          <p:cNvPr id="4" name="Text Placeholder 3">
            <a:extLst>
              <a:ext uri="{FF2B5EF4-FFF2-40B4-BE49-F238E27FC236}">
                <a16:creationId xmlns:a16="http://schemas.microsoft.com/office/drawing/2014/main" id="{D60B6425-DCDF-4310-972C-B9073D811C25}"/>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939575F1-7080-40FA-8E5B-AE83C768BF8E}"/>
              </a:ext>
            </a:extLst>
          </p:cNvPr>
          <p:cNvSpPr>
            <a:spLocks noGrp="1"/>
          </p:cNvSpPr>
          <p:nvPr>
            <p:ph type="body" sz="quarter" idx="11"/>
          </p:nvPr>
        </p:nvSpPr>
        <p:spPr/>
        <p:txBody>
          <a:bodyPr/>
          <a:lstStyle/>
          <a:p>
            <a:r>
              <a:rPr lang="en-US" dirty="0"/>
              <a:t>WS-8</a:t>
            </a:r>
          </a:p>
        </p:txBody>
      </p:sp>
    </p:spTree>
    <p:extLst>
      <p:ext uri="{BB962C8B-B14F-4D97-AF65-F5344CB8AC3E}">
        <p14:creationId xmlns:p14="http://schemas.microsoft.com/office/powerpoint/2010/main" val="273204460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247DD-3609-45C2-8029-B21B52018759}"/>
              </a:ext>
            </a:extLst>
          </p:cNvPr>
          <p:cNvSpPr>
            <a:spLocks noGrp="1"/>
          </p:cNvSpPr>
          <p:nvPr>
            <p:ph type="title"/>
          </p:nvPr>
        </p:nvSpPr>
        <p:spPr/>
        <p:txBody>
          <a:bodyPr/>
          <a:lstStyle/>
          <a:p>
            <a:r>
              <a:rPr lang="en-US" dirty="0"/>
              <a:t>Watches and Warnings</a:t>
            </a:r>
          </a:p>
        </p:txBody>
      </p:sp>
      <p:sp>
        <p:nvSpPr>
          <p:cNvPr id="2" name="Content Placeholder 1">
            <a:extLst>
              <a:ext uri="{FF2B5EF4-FFF2-40B4-BE49-F238E27FC236}">
                <a16:creationId xmlns:a16="http://schemas.microsoft.com/office/drawing/2014/main" id="{6D9ADA4A-6450-4D2B-A608-8BBB9F404285}"/>
              </a:ext>
            </a:extLst>
          </p:cNvPr>
          <p:cNvSpPr>
            <a:spLocks noGrp="1"/>
          </p:cNvSpPr>
          <p:nvPr>
            <p:ph idx="1"/>
          </p:nvPr>
        </p:nvSpPr>
        <p:spPr/>
        <p:txBody>
          <a:bodyPr/>
          <a:lstStyle/>
          <a:p>
            <a:r>
              <a:rPr lang="en-US" b="1" dirty="0"/>
              <a:t>Winter Weather Advisory</a:t>
            </a:r>
          </a:p>
          <a:p>
            <a:pPr lvl="1"/>
            <a:r>
              <a:rPr lang="en-US" dirty="0"/>
              <a:t>When conditions are expected to cause significant inconveniences that may be hazardous </a:t>
            </a:r>
          </a:p>
          <a:p>
            <a:r>
              <a:rPr lang="en-US" b="1" dirty="0"/>
              <a:t>Winter Storm Watch </a:t>
            </a:r>
          </a:p>
          <a:p>
            <a:pPr lvl="1"/>
            <a:r>
              <a:rPr lang="en-US" dirty="0"/>
              <a:t>When severe winter conditions, such as heavy snow and/or ice, may affect your area but the location and timing are still uncertain  Authorities issue a Winter Storm Watch 12 to 36 hours in advance of a potential severe storm </a:t>
            </a:r>
          </a:p>
        </p:txBody>
      </p:sp>
      <p:sp>
        <p:nvSpPr>
          <p:cNvPr id="6" name="Content Placeholder 5">
            <a:extLst>
              <a:ext uri="{FF2B5EF4-FFF2-40B4-BE49-F238E27FC236}">
                <a16:creationId xmlns:a16="http://schemas.microsoft.com/office/drawing/2014/main" id="{E71FF7B5-7B93-4DD7-9B8C-FCF7970ACC89}"/>
              </a:ext>
            </a:extLst>
          </p:cNvPr>
          <p:cNvSpPr>
            <a:spLocks noGrp="1"/>
          </p:cNvSpPr>
          <p:nvPr>
            <p:ph sz="quarter" idx="12"/>
          </p:nvPr>
        </p:nvSpPr>
        <p:spPr/>
        <p:txBody>
          <a:bodyPr/>
          <a:lstStyle/>
          <a:p>
            <a:r>
              <a:rPr lang="en-US" dirty="0"/>
              <a:t>PM WS-5</a:t>
            </a:r>
          </a:p>
        </p:txBody>
      </p:sp>
      <p:sp>
        <p:nvSpPr>
          <p:cNvPr id="4" name="Text Placeholder 3">
            <a:extLst>
              <a:ext uri="{FF2B5EF4-FFF2-40B4-BE49-F238E27FC236}">
                <a16:creationId xmlns:a16="http://schemas.microsoft.com/office/drawing/2014/main" id="{C9A268C7-86F6-45D8-AB03-E3D1E478C145}"/>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32B3F603-FE86-464B-934E-549A6AD9B0DE}"/>
              </a:ext>
            </a:extLst>
          </p:cNvPr>
          <p:cNvSpPr>
            <a:spLocks noGrp="1"/>
          </p:cNvSpPr>
          <p:nvPr>
            <p:ph type="body" sz="quarter" idx="11"/>
          </p:nvPr>
        </p:nvSpPr>
        <p:spPr/>
        <p:txBody>
          <a:bodyPr/>
          <a:lstStyle/>
          <a:p>
            <a:r>
              <a:rPr lang="en-US" dirty="0"/>
              <a:t>WS-9</a:t>
            </a:r>
          </a:p>
        </p:txBody>
      </p:sp>
    </p:spTree>
    <p:extLst>
      <p:ext uri="{BB962C8B-B14F-4D97-AF65-F5344CB8AC3E}">
        <p14:creationId xmlns:p14="http://schemas.microsoft.com/office/powerpoint/2010/main" val="428173074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247DD-3609-45C2-8029-B21B52018759}"/>
              </a:ext>
            </a:extLst>
          </p:cNvPr>
          <p:cNvSpPr>
            <a:spLocks noGrp="1"/>
          </p:cNvSpPr>
          <p:nvPr>
            <p:ph type="title"/>
          </p:nvPr>
        </p:nvSpPr>
        <p:spPr>
          <a:xfrm>
            <a:off x="315142" y="320678"/>
            <a:ext cx="6021863" cy="1017672"/>
          </a:xfrm>
        </p:spPr>
        <p:txBody>
          <a:bodyPr>
            <a:normAutofit/>
          </a:bodyPr>
          <a:lstStyle/>
          <a:p>
            <a:r>
              <a:rPr lang="en-US" dirty="0"/>
              <a:t>Watches and Warnings </a:t>
            </a:r>
            <a:r>
              <a:rPr lang="en-US" sz="100" dirty="0">
                <a:solidFill>
                  <a:srgbClr val="448431"/>
                </a:solidFill>
              </a:rPr>
              <a:t>(continued)</a:t>
            </a:r>
          </a:p>
        </p:txBody>
      </p:sp>
      <p:sp>
        <p:nvSpPr>
          <p:cNvPr id="2" name="Content Placeholder 1">
            <a:extLst>
              <a:ext uri="{FF2B5EF4-FFF2-40B4-BE49-F238E27FC236}">
                <a16:creationId xmlns:a16="http://schemas.microsoft.com/office/drawing/2014/main" id="{6D9ADA4A-6450-4D2B-A608-8BBB9F404285}"/>
              </a:ext>
            </a:extLst>
          </p:cNvPr>
          <p:cNvSpPr>
            <a:spLocks noGrp="1"/>
          </p:cNvSpPr>
          <p:nvPr>
            <p:ph idx="1"/>
          </p:nvPr>
        </p:nvSpPr>
        <p:spPr/>
        <p:txBody>
          <a:bodyPr/>
          <a:lstStyle/>
          <a:p>
            <a:r>
              <a:rPr lang="en-US" b="1" dirty="0"/>
              <a:t>Winter Storm Warning </a:t>
            </a:r>
          </a:p>
          <a:p>
            <a:pPr lvl="1"/>
            <a:r>
              <a:rPr lang="en-US" dirty="0"/>
              <a:t>When four or more inches of snow or sleet are expected in the next 12 hours, or six or more inches in 24 hours, or ¼ inch or more of ice accumulation is expected. The NWS may also issue a warning if the storm is expected to hit during high-traffic times, like rush hour</a:t>
            </a:r>
          </a:p>
        </p:txBody>
      </p:sp>
      <p:sp>
        <p:nvSpPr>
          <p:cNvPr id="6" name="Content Placeholder 5">
            <a:extLst>
              <a:ext uri="{FF2B5EF4-FFF2-40B4-BE49-F238E27FC236}">
                <a16:creationId xmlns:a16="http://schemas.microsoft.com/office/drawing/2014/main" id="{E71FF7B5-7B93-4DD7-9B8C-FCF7970ACC89}"/>
              </a:ext>
            </a:extLst>
          </p:cNvPr>
          <p:cNvSpPr>
            <a:spLocks noGrp="1"/>
          </p:cNvSpPr>
          <p:nvPr>
            <p:ph sz="quarter" idx="12"/>
          </p:nvPr>
        </p:nvSpPr>
        <p:spPr/>
        <p:txBody>
          <a:bodyPr/>
          <a:lstStyle/>
          <a:p>
            <a:r>
              <a:rPr lang="en-US" dirty="0"/>
              <a:t>PM WS-5</a:t>
            </a:r>
          </a:p>
        </p:txBody>
      </p:sp>
      <p:sp>
        <p:nvSpPr>
          <p:cNvPr id="4" name="Text Placeholder 3">
            <a:extLst>
              <a:ext uri="{FF2B5EF4-FFF2-40B4-BE49-F238E27FC236}">
                <a16:creationId xmlns:a16="http://schemas.microsoft.com/office/drawing/2014/main" id="{C9A268C7-86F6-45D8-AB03-E3D1E478C145}"/>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32B3F603-FE86-464B-934E-549A6AD9B0DE}"/>
              </a:ext>
            </a:extLst>
          </p:cNvPr>
          <p:cNvSpPr>
            <a:spLocks noGrp="1"/>
          </p:cNvSpPr>
          <p:nvPr>
            <p:ph type="body" sz="quarter" idx="11"/>
          </p:nvPr>
        </p:nvSpPr>
        <p:spPr/>
        <p:txBody>
          <a:bodyPr/>
          <a:lstStyle/>
          <a:p>
            <a:r>
              <a:rPr lang="en-US" dirty="0"/>
              <a:t>WS-10</a:t>
            </a:r>
          </a:p>
        </p:txBody>
      </p:sp>
    </p:spTree>
    <p:extLst>
      <p:ext uri="{BB962C8B-B14F-4D97-AF65-F5344CB8AC3E}">
        <p14:creationId xmlns:p14="http://schemas.microsoft.com/office/powerpoint/2010/main" val="191721290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D13D7-3E1F-4F89-9EFC-A6629FFFA05A}"/>
              </a:ext>
            </a:extLst>
          </p:cNvPr>
          <p:cNvSpPr>
            <a:spLocks noGrp="1"/>
          </p:cNvSpPr>
          <p:nvPr>
            <p:ph type="title"/>
          </p:nvPr>
        </p:nvSpPr>
        <p:spPr/>
        <p:txBody>
          <a:bodyPr>
            <a:normAutofit fontScale="90000"/>
          </a:bodyPr>
          <a:lstStyle/>
          <a:p>
            <a:r>
              <a:rPr lang="en-US" dirty="0"/>
              <a:t>Winter Storm Preparedness</a:t>
            </a:r>
          </a:p>
        </p:txBody>
      </p:sp>
      <p:sp>
        <p:nvSpPr>
          <p:cNvPr id="2" name="Content Placeholder 1">
            <a:extLst>
              <a:ext uri="{FF2B5EF4-FFF2-40B4-BE49-F238E27FC236}">
                <a16:creationId xmlns:a16="http://schemas.microsoft.com/office/drawing/2014/main" id="{7B0C3C18-55C5-4AC8-B985-028506B842BB}"/>
              </a:ext>
            </a:extLst>
          </p:cNvPr>
          <p:cNvSpPr>
            <a:spLocks noGrp="1"/>
          </p:cNvSpPr>
          <p:nvPr>
            <p:ph idx="1"/>
          </p:nvPr>
        </p:nvSpPr>
        <p:spPr/>
        <p:txBody>
          <a:bodyPr/>
          <a:lstStyle/>
          <a:p>
            <a:r>
              <a:rPr lang="en-US" dirty="0"/>
              <a:t>Understand the risk </a:t>
            </a:r>
          </a:p>
          <a:p>
            <a:r>
              <a:rPr lang="en-US" dirty="0"/>
              <a:t>Prepare your home and home emergency kit </a:t>
            </a:r>
          </a:p>
          <a:p>
            <a:r>
              <a:rPr lang="en-US" dirty="0"/>
              <a:t>Prepare your car</a:t>
            </a:r>
          </a:p>
          <a:p>
            <a:pPr lvl="1"/>
            <a:r>
              <a:rPr lang="en-US" dirty="0"/>
              <a:t>Build a car emergency kit </a:t>
            </a:r>
          </a:p>
          <a:p>
            <a:pPr lvl="1"/>
            <a:r>
              <a:rPr lang="en-US" dirty="0"/>
              <a:t>Keep vehicle’s gas tank full </a:t>
            </a:r>
          </a:p>
          <a:p>
            <a:r>
              <a:rPr lang="en-US" dirty="0"/>
              <a:t>Pay attention to warnings </a:t>
            </a:r>
          </a:p>
        </p:txBody>
      </p:sp>
      <p:sp>
        <p:nvSpPr>
          <p:cNvPr id="6" name="Content Placeholder 5">
            <a:extLst>
              <a:ext uri="{FF2B5EF4-FFF2-40B4-BE49-F238E27FC236}">
                <a16:creationId xmlns:a16="http://schemas.microsoft.com/office/drawing/2014/main" id="{2D212CC5-4886-423C-9F8E-F8679D866729}"/>
              </a:ext>
            </a:extLst>
          </p:cNvPr>
          <p:cNvSpPr>
            <a:spLocks noGrp="1"/>
          </p:cNvSpPr>
          <p:nvPr>
            <p:ph sz="quarter" idx="12"/>
          </p:nvPr>
        </p:nvSpPr>
        <p:spPr/>
        <p:txBody>
          <a:bodyPr/>
          <a:lstStyle/>
          <a:p>
            <a:r>
              <a:rPr lang="en-US" dirty="0"/>
              <a:t>PM WS-6</a:t>
            </a:r>
          </a:p>
        </p:txBody>
      </p:sp>
      <p:sp>
        <p:nvSpPr>
          <p:cNvPr id="4" name="Text Placeholder 3">
            <a:extLst>
              <a:ext uri="{FF2B5EF4-FFF2-40B4-BE49-F238E27FC236}">
                <a16:creationId xmlns:a16="http://schemas.microsoft.com/office/drawing/2014/main" id="{D6614BCB-9CFA-4B60-A42F-88D6268BE511}"/>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F4937AA4-FCD0-4C1D-9997-B8638EF76037}"/>
              </a:ext>
            </a:extLst>
          </p:cNvPr>
          <p:cNvSpPr>
            <a:spLocks noGrp="1"/>
          </p:cNvSpPr>
          <p:nvPr>
            <p:ph type="body" sz="quarter" idx="11"/>
          </p:nvPr>
        </p:nvSpPr>
        <p:spPr/>
        <p:txBody>
          <a:bodyPr/>
          <a:lstStyle/>
          <a:p>
            <a:r>
              <a:rPr lang="en-US" dirty="0"/>
              <a:t>WS-11</a:t>
            </a:r>
          </a:p>
        </p:txBody>
      </p:sp>
    </p:spTree>
    <p:extLst>
      <p:ext uri="{BB962C8B-B14F-4D97-AF65-F5344CB8AC3E}">
        <p14:creationId xmlns:p14="http://schemas.microsoft.com/office/powerpoint/2010/main" val="27440744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DDE61E-E735-4778-A06C-1E80194863B8}"/>
              </a:ext>
            </a:extLst>
          </p:cNvPr>
          <p:cNvSpPr>
            <a:spLocks noGrp="1"/>
          </p:cNvSpPr>
          <p:nvPr>
            <p:ph type="title"/>
          </p:nvPr>
        </p:nvSpPr>
        <p:spPr/>
        <p:txBody>
          <a:bodyPr/>
          <a:lstStyle/>
          <a:p>
            <a:r>
              <a:rPr lang="en-US" dirty="0"/>
              <a:t>During a Winter Storm</a:t>
            </a:r>
          </a:p>
        </p:txBody>
      </p:sp>
      <p:sp>
        <p:nvSpPr>
          <p:cNvPr id="2" name="Content Placeholder 1">
            <a:extLst>
              <a:ext uri="{FF2B5EF4-FFF2-40B4-BE49-F238E27FC236}">
                <a16:creationId xmlns:a16="http://schemas.microsoft.com/office/drawing/2014/main" id="{254739B3-E47A-4450-9455-88D90F79DE70}"/>
              </a:ext>
            </a:extLst>
          </p:cNvPr>
          <p:cNvSpPr>
            <a:spLocks noGrp="1"/>
          </p:cNvSpPr>
          <p:nvPr>
            <p:ph idx="1"/>
          </p:nvPr>
        </p:nvSpPr>
        <p:spPr/>
        <p:txBody>
          <a:bodyPr/>
          <a:lstStyle/>
          <a:p>
            <a:r>
              <a:rPr lang="en-US" dirty="0"/>
              <a:t>Stay indoors and dress warmly </a:t>
            </a:r>
          </a:p>
          <a:p>
            <a:r>
              <a:rPr lang="en-US" dirty="0"/>
              <a:t>Avoid overexertion </a:t>
            </a:r>
          </a:p>
          <a:p>
            <a:r>
              <a:rPr lang="en-US" dirty="0"/>
              <a:t>Close off unused rooms </a:t>
            </a:r>
          </a:p>
          <a:p>
            <a:r>
              <a:rPr lang="en-US" dirty="0"/>
              <a:t>NEVER use outdoor heating sources indoors</a:t>
            </a:r>
          </a:p>
          <a:p>
            <a:r>
              <a:rPr lang="en-US" dirty="0"/>
              <a:t>NEVER use a generator inside</a:t>
            </a:r>
          </a:p>
        </p:txBody>
      </p:sp>
      <p:sp>
        <p:nvSpPr>
          <p:cNvPr id="6" name="Content Placeholder 5">
            <a:extLst>
              <a:ext uri="{FF2B5EF4-FFF2-40B4-BE49-F238E27FC236}">
                <a16:creationId xmlns:a16="http://schemas.microsoft.com/office/drawing/2014/main" id="{52A73932-541A-45A8-A7F2-183428A9E1D8}"/>
              </a:ext>
            </a:extLst>
          </p:cNvPr>
          <p:cNvSpPr>
            <a:spLocks noGrp="1"/>
          </p:cNvSpPr>
          <p:nvPr>
            <p:ph sz="quarter" idx="12"/>
          </p:nvPr>
        </p:nvSpPr>
        <p:spPr/>
        <p:txBody>
          <a:bodyPr/>
          <a:lstStyle/>
          <a:p>
            <a:r>
              <a:rPr lang="en-US" dirty="0"/>
              <a:t>PM WS-7</a:t>
            </a:r>
          </a:p>
        </p:txBody>
      </p:sp>
      <p:sp>
        <p:nvSpPr>
          <p:cNvPr id="4" name="Text Placeholder 3">
            <a:extLst>
              <a:ext uri="{FF2B5EF4-FFF2-40B4-BE49-F238E27FC236}">
                <a16:creationId xmlns:a16="http://schemas.microsoft.com/office/drawing/2014/main" id="{99073D79-9336-4124-A0A5-5B95C8221E48}"/>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8087EE81-B042-4EF5-923B-1BB75284908E}"/>
              </a:ext>
            </a:extLst>
          </p:cNvPr>
          <p:cNvSpPr>
            <a:spLocks noGrp="1"/>
          </p:cNvSpPr>
          <p:nvPr>
            <p:ph type="body" sz="quarter" idx="11"/>
          </p:nvPr>
        </p:nvSpPr>
        <p:spPr/>
        <p:txBody>
          <a:bodyPr/>
          <a:lstStyle/>
          <a:p>
            <a:r>
              <a:rPr lang="en-US" dirty="0"/>
              <a:t>WS-12</a:t>
            </a:r>
          </a:p>
        </p:txBody>
      </p:sp>
    </p:spTree>
    <p:extLst>
      <p:ext uri="{BB962C8B-B14F-4D97-AF65-F5344CB8AC3E}">
        <p14:creationId xmlns:p14="http://schemas.microsoft.com/office/powerpoint/2010/main" val="301033262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476496-E346-45F3-BE71-1D5768C3E3D7}"/>
              </a:ext>
            </a:extLst>
          </p:cNvPr>
          <p:cNvSpPr>
            <a:spLocks noGrp="1"/>
          </p:cNvSpPr>
          <p:nvPr>
            <p:ph type="title"/>
          </p:nvPr>
        </p:nvSpPr>
        <p:spPr/>
        <p:txBody>
          <a:bodyPr/>
          <a:lstStyle/>
          <a:p>
            <a:r>
              <a:rPr lang="en-US" dirty="0"/>
              <a:t>Winter Travel</a:t>
            </a:r>
          </a:p>
        </p:txBody>
      </p:sp>
      <p:sp>
        <p:nvSpPr>
          <p:cNvPr id="2" name="Content Placeholder 1">
            <a:extLst>
              <a:ext uri="{FF2B5EF4-FFF2-40B4-BE49-F238E27FC236}">
                <a16:creationId xmlns:a16="http://schemas.microsoft.com/office/drawing/2014/main" id="{671EE94C-FB87-40BE-803F-FAA03378C49A}"/>
              </a:ext>
            </a:extLst>
          </p:cNvPr>
          <p:cNvSpPr>
            <a:spLocks noGrp="1"/>
          </p:cNvSpPr>
          <p:nvPr>
            <p:ph idx="1"/>
          </p:nvPr>
        </p:nvSpPr>
        <p:spPr/>
        <p:txBody>
          <a:bodyPr/>
          <a:lstStyle/>
          <a:p>
            <a:r>
              <a:rPr lang="en-US" b="1" dirty="0"/>
              <a:t>Avoid it, if possible</a:t>
            </a:r>
            <a:endParaRPr lang="en-US" dirty="0"/>
          </a:p>
          <a:p>
            <a:r>
              <a:rPr lang="en-US" dirty="0"/>
              <a:t>If you MUST travel in winter weather, take caution</a:t>
            </a:r>
          </a:p>
          <a:p>
            <a:pPr lvl="1"/>
            <a:r>
              <a:rPr lang="en-US" dirty="0"/>
              <a:t>Re-check car maintenance </a:t>
            </a:r>
          </a:p>
          <a:p>
            <a:pPr lvl="1"/>
            <a:r>
              <a:rPr lang="en-US" dirty="0"/>
              <a:t>Keep cell phone or two-way radio charged and with you at all times  </a:t>
            </a:r>
          </a:p>
          <a:p>
            <a:pPr lvl="1"/>
            <a:r>
              <a:rPr lang="en-US" dirty="0"/>
              <a:t>Carry up-to-date emergency supply kit in your vehicle</a:t>
            </a:r>
          </a:p>
          <a:p>
            <a:pPr lvl="1"/>
            <a:r>
              <a:rPr lang="en-US" dirty="0"/>
              <a:t>Let others know your destination, route, and expected arrival time </a:t>
            </a:r>
          </a:p>
          <a:p>
            <a:pPr lvl="1"/>
            <a:r>
              <a:rPr lang="en-US" dirty="0"/>
              <a:t>If stranded, decision to stay inside your vehicle or go is circumstantial </a:t>
            </a:r>
          </a:p>
          <a:p>
            <a:pPr lvl="1"/>
            <a:r>
              <a:rPr lang="en-US" dirty="0"/>
              <a:t>Check the weather forecast </a:t>
            </a:r>
          </a:p>
        </p:txBody>
      </p:sp>
      <p:sp>
        <p:nvSpPr>
          <p:cNvPr id="6" name="Content Placeholder 5">
            <a:extLst>
              <a:ext uri="{FF2B5EF4-FFF2-40B4-BE49-F238E27FC236}">
                <a16:creationId xmlns:a16="http://schemas.microsoft.com/office/drawing/2014/main" id="{8D88BFFC-FE39-44E2-9F93-8CA4A3325AF5}"/>
              </a:ext>
            </a:extLst>
          </p:cNvPr>
          <p:cNvSpPr>
            <a:spLocks noGrp="1"/>
          </p:cNvSpPr>
          <p:nvPr>
            <p:ph sz="quarter" idx="12"/>
          </p:nvPr>
        </p:nvSpPr>
        <p:spPr/>
        <p:txBody>
          <a:bodyPr/>
          <a:lstStyle/>
          <a:p>
            <a:r>
              <a:rPr lang="en-US" dirty="0"/>
              <a:t>PM WS-7</a:t>
            </a:r>
          </a:p>
        </p:txBody>
      </p:sp>
      <p:sp>
        <p:nvSpPr>
          <p:cNvPr id="4" name="Text Placeholder 3">
            <a:extLst>
              <a:ext uri="{FF2B5EF4-FFF2-40B4-BE49-F238E27FC236}">
                <a16:creationId xmlns:a16="http://schemas.microsoft.com/office/drawing/2014/main" id="{D3C506BC-4847-4DF6-B0E3-6A7DE996A3C5}"/>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8E8CCB50-1E7E-4753-80B0-ABB24401EAE6}"/>
              </a:ext>
            </a:extLst>
          </p:cNvPr>
          <p:cNvSpPr>
            <a:spLocks noGrp="1"/>
          </p:cNvSpPr>
          <p:nvPr>
            <p:ph type="body" sz="quarter" idx="11"/>
          </p:nvPr>
        </p:nvSpPr>
        <p:spPr/>
        <p:txBody>
          <a:bodyPr/>
          <a:lstStyle/>
          <a:p>
            <a:r>
              <a:rPr lang="en-US" dirty="0"/>
              <a:t>WS-13</a:t>
            </a:r>
          </a:p>
        </p:txBody>
      </p:sp>
    </p:spTree>
    <p:extLst>
      <p:ext uri="{BB962C8B-B14F-4D97-AF65-F5344CB8AC3E}">
        <p14:creationId xmlns:p14="http://schemas.microsoft.com/office/powerpoint/2010/main" val="61532636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8AA992-34AB-4C9E-842A-73C5CEE61A24}"/>
              </a:ext>
            </a:extLst>
          </p:cNvPr>
          <p:cNvSpPr>
            <a:spLocks noGrp="1"/>
          </p:cNvSpPr>
          <p:nvPr>
            <p:ph type="title"/>
          </p:nvPr>
        </p:nvSpPr>
        <p:spPr/>
        <p:txBody>
          <a:bodyPr/>
          <a:lstStyle/>
          <a:p>
            <a:r>
              <a:rPr lang="en-US" dirty="0"/>
              <a:t>After a Winter Storm</a:t>
            </a:r>
          </a:p>
        </p:txBody>
      </p:sp>
      <p:sp>
        <p:nvSpPr>
          <p:cNvPr id="2" name="Content Placeholder 1">
            <a:extLst>
              <a:ext uri="{FF2B5EF4-FFF2-40B4-BE49-F238E27FC236}">
                <a16:creationId xmlns:a16="http://schemas.microsoft.com/office/drawing/2014/main" id="{C142528F-3A5F-4F2F-8C9A-55EDB8370151}"/>
              </a:ext>
            </a:extLst>
          </p:cNvPr>
          <p:cNvSpPr>
            <a:spLocks noGrp="1"/>
          </p:cNvSpPr>
          <p:nvPr>
            <p:ph idx="1"/>
          </p:nvPr>
        </p:nvSpPr>
        <p:spPr/>
        <p:txBody>
          <a:bodyPr>
            <a:normAutofit/>
          </a:bodyPr>
          <a:lstStyle/>
          <a:p>
            <a:r>
              <a:rPr lang="en-US" dirty="0"/>
              <a:t>Monitor local news for emergency information and updates </a:t>
            </a:r>
          </a:p>
          <a:p>
            <a:r>
              <a:rPr lang="en-US" dirty="0"/>
              <a:t>Dress in warm clothing, stay dry, and prevent prolonged exposure to cold and wind </a:t>
            </a:r>
          </a:p>
          <a:p>
            <a:r>
              <a:rPr lang="en-US" dirty="0"/>
              <a:t>Be careful walking on ice and packed snow  </a:t>
            </a:r>
          </a:p>
          <a:p>
            <a:r>
              <a:rPr lang="en-US" dirty="0"/>
              <a:t>Avoid overexertion when clearing snow  </a:t>
            </a:r>
          </a:p>
          <a:p>
            <a:r>
              <a:rPr lang="en-US" dirty="0"/>
              <a:t>Only drive if necessary </a:t>
            </a:r>
          </a:p>
          <a:p>
            <a:pPr lvl="1"/>
            <a:r>
              <a:rPr lang="en-US" dirty="0"/>
              <a:t>Remove snow and ice from your tailpipe before starting your car, and check regularly if idling. Clean all snow and ice from your car before driving </a:t>
            </a:r>
          </a:p>
        </p:txBody>
      </p:sp>
      <p:sp>
        <p:nvSpPr>
          <p:cNvPr id="6" name="Content Placeholder 5">
            <a:extLst>
              <a:ext uri="{FF2B5EF4-FFF2-40B4-BE49-F238E27FC236}">
                <a16:creationId xmlns:a16="http://schemas.microsoft.com/office/drawing/2014/main" id="{011ED009-AE97-4655-99DB-BB19CDEB05E4}"/>
              </a:ext>
            </a:extLst>
          </p:cNvPr>
          <p:cNvSpPr>
            <a:spLocks noGrp="1"/>
          </p:cNvSpPr>
          <p:nvPr>
            <p:ph sz="quarter" idx="12"/>
          </p:nvPr>
        </p:nvSpPr>
        <p:spPr/>
        <p:txBody>
          <a:bodyPr/>
          <a:lstStyle/>
          <a:p>
            <a:r>
              <a:rPr lang="en-US" dirty="0"/>
              <a:t>PM WS-7</a:t>
            </a:r>
          </a:p>
        </p:txBody>
      </p:sp>
      <p:sp>
        <p:nvSpPr>
          <p:cNvPr id="4" name="Text Placeholder 3">
            <a:extLst>
              <a:ext uri="{FF2B5EF4-FFF2-40B4-BE49-F238E27FC236}">
                <a16:creationId xmlns:a16="http://schemas.microsoft.com/office/drawing/2014/main" id="{06CD6152-0F8A-4B65-A3A5-5B57C66D8BD1}"/>
              </a:ext>
            </a:extLst>
          </p:cNvPr>
          <p:cNvSpPr>
            <a:spLocks noGrp="1"/>
          </p:cNvSpPr>
          <p:nvPr>
            <p:ph type="body" sz="quarter" idx="10"/>
          </p:nvPr>
        </p:nvSpPr>
        <p:spPr/>
        <p:txBody>
          <a:bodyPr/>
          <a:lstStyle/>
          <a:p>
            <a:r>
              <a:rPr lang="en-US" dirty="0"/>
              <a:t>CERT Hazard Annex: Winter Storm</a:t>
            </a:r>
          </a:p>
        </p:txBody>
      </p:sp>
      <p:sp>
        <p:nvSpPr>
          <p:cNvPr id="5" name="Text Placeholder 4">
            <a:extLst>
              <a:ext uri="{FF2B5EF4-FFF2-40B4-BE49-F238E27FC236}">
                <a16:creationId xmlns:a16="http://schemas.microsoft.com/office/drawing/2014/main" id="{6613C06E-6646-4CD4-8DBC-4807CA890C4D}"/>
              </a:ext>
            </a:extLst>
          </p:cNvPr>
          <p:cNvSpPr>
            <a:spLocks noGrp="1"/>
          </p:cNvSpPr>
          <p:nvPr>
            <p:ph type="body" sz="quarter" idx="11"/>
          </p:nvPr>
        </p:nvSpPr>
        <p:spPr/>
        <p:txBody>
          <a:bodyPr/>
          <a:lstStyle/>
          <a:p>
            <a:r>
              <a:rPr lang="en-US" dirty="0"/>
              <a:t>WS-14</a:t>
            </a:r>
          </a:p>
        </p:txBody>
      </p:sp>
    </p:spTree>
    <p:extLst>
      <p:ext uri="{BB962C8B-B14F-4D97-AF65-F5344CB8AC3E}">
        <p14:creationId xmlns:p14="http://schemas.microsoft.com/office/powerpoint/2010/main" val="99889011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CA4E49-A672-4E16-B70E-9148ED0F59F8}"/>
              </a:ext>
            </a:extLst>
          </p:cNvPr>
          <p:cNvSpPr>
            <a:spLocks noGrp="1"/>
          </p:cNvSpPr>
          <p:nvPr>
            <p:ph type="title"/>
          </p:nvPr>
        </p:nvSpPr>
        <p:spPr/>
        <p:txBody>
          <a:bodyPr>
            <a:normAutofit/>
          </a:bodyPr>
          <a:lstStyle/>
          <a:p>
            <a:r>
              <a:rPr lang="en-US" dirty="0"/>
              <a:t>Final Questions? </a:t>
            </a:r>
            <a:r>
              <a:rPr lang="en-US" sz="600" dirty="0">
                <a:solidFill>
                  <a:srgbClr val="448431"/>
                </a:solidFill>
              </a:rPr>
              <a:t>(Annex 13)</a:t>
            </a:r>
          </a:p>
        </p:txBody>
      </p:sp>
      <p:sp>
        <p:nvSpPr>
          <p:cNvPr id="8" name="Content Placeholder 7">
            <a:extLst>
              <a:ext uri="{FF2B5EF4-FFF2-40B4-BE49-F238E27FC236}">
                <a16:creationId xmlns:a16="http://schemas.microsoft.com/office/drawing/2014/main" id="{B74E2BA5-F9E6-4435-9DF0-BC79790F8F1A}"/>
              </a:ext>
            </a:extLst>
          </p:cNvPr>
          <p:cNvSpPr>
            <a:spLocks noGrp="1"/>
          </p:cNvSpPr>
          <p:nvPr>
            <p:ph idx="1"/>
          </p:nvPr>
        </p:nvSpPr>
        <p:spPr/>
        <p:txBody>
          <a:bodyPr anchor="ctr"/>
          <a:lstStyle/>
          <a:p>
            <a:pPr algn="ctr"/>
            <a:r>
              <a:rPr lang="en-US" dirty="0"/>
              <a:t>Additional questions, comments, or concerns about winter storms?</a:t>
            </a:r>
          </a:p>
        </p:txBody>
      </p:sp>
      <p:sp>
        <p:nvSpPr>
          <p:cNvPr id="9" name="Text Placeholder 8">
            <a:extLst>
              <a:ext uri="{FF2B5EF4-FFF2-40B4-BE49-F238E27FC236}">
                <a16:creationId xmlns:a16="http://schemas.microsoft.com/office/drawing/2014/main" id="{4E95139A-955C-4F8F-B49A-4558E02FD42F}"/>
              </a:ext>
            </a:extLst>
          </p:cNvPr>
          <p:cNvSpPr>
            <a:spLocks noGrp="1"/>
          </p:cNvSpPr>
          <p:nvPr>
            <p:ph type="body" sz="quarter" idx="10"/>
          </p:nvPr>
        </p:nvSpPr>
        <p:spPr/>
        <p:txBody>
          <a:bodyPr/>
          <a:lstStyle/>
          <a:p>
            <a:r>
              <a:rPr lang="en-US" dirty="0"/>
              <a:t>CERT Hazard Annex: Winter Storm</a:t>
            </a:r>
          </a:p>
        </p:txBody>
      </p:sp>
      <p:sp>
        <p:nvSpPr>
          <p:cNvPr id="10" name="Text Placeholder 9">
            <a:extLst>
              <a:ext uri="{FF2B5EF4-FFF2-40B4-BE49-F238E27FC236}">
                <a16:creationId xmlns:a16="http://schemas.microsoft.com/office/drawing/2014/main" id="{2F2C56B6-DB6B-4ABB-8B6A-CC09EC5F5B6D}"/>
              </a:ext>
            </a:extLst>
          </p:cNvPr>
          <p:cNvSpPr>
            <a:spLocks noGrp="1"/>
          </p:cNvSpPr>
          <p:nvPr>
            <p:ph type="body" sz="quarter" idx="11"/>
          </p:nvPr>
        </p:nvSpPr>
        <p:spPr/>
        <p:txBody>
          <a:bodyPr/>
          <a:lstStyle/>
          <a:p>
            <a:r>
              <a:rPr lang="en-US" dirty="0"/>
              <a:t>WS-15</a:t>
            </a:r>
          </a:p>
        </p:txBody>
      </p:sp>
    </p:spTree>
    <p:extLst>
      <p:ext uri="{BB962C8B-B14F-4D97-AF65-F5344CB8AC3E}">
        <p14:creationId xmlns:p14="http://schemas.microsoft.com/office/powerpoint/2010/main" val="318544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DCF8A-2055-46F0-A0F4-52E79382F777}"/>
              </a:ext>
            </a:extLst>
          </p:cNvPr>
          <p:cNvSpPr>
            <a:spLocks noGrp="1"/>
          </p:cNvSpPr>
          <p:nvPr>
            <p:ph type="title"/>
          </p:nvPr>
        </p:nvSpPr>
        <p:spPr/>
        <p:txBody>
          <a:bodyPr/>
          <a:lstStyle/>
          <a:p>
            <a:r>
              <a:rPr lang="en-US" dirty="0"/>
              <a:t>Earthquake Magnitude</a:t>
            </a:r>
          </a:p>
        </p:txBody>
      </p:sp>
      <p:sp>
        <p:nvSpPr>
          <p:cNvPr id="2" name="Content Placeholder 1">
            <a:extLst>
              <a:ext uri="{FF2B5EF4-FFF2-40B4-BE49-F238E27FC236}">
                <a16:creationId xmlns:a16="http://schemas.microsoft.com/office/drawing/2014/main" id="{6C5B2C96-F4D1-4F24-834B-43427DE82020}"/>
              </a:ext>
            </a:extLst>
          </p:cNvPr>
          <p:cNvSpPr>
            <a:spLocks noGrp="1"/>
          </p:cNvSpPr>
          <p:nvPr>
            <p:ph idx="1"/>
          </p:nvPr>
        </p:nvSpPr>
        <p:spPr/>
        <p:txBody>
          <a:bodyPr/>
          <a:lstStyle/>
          <a:p>
            <a:r>
              <a:rPr lang="en-US" dirty="0"/>
              <a:t>Earthquake magnitude and intensity can be measured on the Modified Mercalli Intensity Scale, replacing Richter Scale classifications </a:t>
            </a:r>
          </a:p>
          <a:p>
            <a:endParaRPr lang="en-US" dirty="0"/>
          </a:p>
        </p:txBody>
      </p:sp>
      <p:graphicFrame>
        <p:nvGraphicFramePr>
          <p:cNvPr id="7" name="Table 6">
            <a:extLst>
              <a:ext uri="{FF2B5EF4-FFF2-40B4-BE49-F238E27FC236}">
                <a16:creationId xmlns:a16="http://schemas.microsoft.com/office/drawing/2014/main" id="{616C6FE5-1CF9-46EF-A343-6E372B16FFD8}"/>
              </a:ext>
            </a:extLst>
          </p:cNvPr>
          <p:cNvGraphicFramePr>
            <a:graphicFrameLocks noGrp="1"/>
          </p:cNvGraphicFramePr>
          <p:nvPr>
            <p:extLst>
              <p:ext uri="{D42A27DB-BD31-4B8C-83A1-F6EECF244321}">
                <p14:modId xmlns:p14="http://schemas.microsoft.com/office/powerpoint/2010/main" val="1719695883"/>
              </p:ext>
            </p:extLst>
          </p:nvPr>
        </p:nvGraphicFramePr>
        <p:xfrm>
          <a:off x="2921714" y="3014210"/>
          <a:ext cx="3300572" cy="2651760"/>
        </p:xfrm>
        <a:graphic>
          <a:graphicData uri="http://schemas.openxmlformats.org/drawingml/2006/table">
            <a:tbl>
              <a:tblPr firstRow="1" bandRow="1">
                <a:tableStyleId>{5C22544A-7EE6-4342-B048-85BDC9FD1C3A}</a:tableStyleId>
              </a:tblPr>
              <a:tblGrid>
                <a:gridCol w="1320770">
                  <a:extLst>
                    <a:ext uri="{9D8B030D-6E8A-4147-A177-3AD203B41FA5}">
                      <a16:colId xmlns:a16="http://schemas.microsoft.com/office/drawing/2014/main" val="420485743"/>
                    </a:ext>
                  </a:extLst>
                </a:gridCol>
                <a:gridCol w="1979802">
                  <a:extLst>
                    <a:ext uri="{9D8B030D-6E8A-4147-A177-3AD203B41FA5}">
                      <a16:colId xmlns:a16="http://schemas.microsoft.com/office/drawing/2014/main" val="4161376043"/>
                    </a:ext>
                  </a:extLst>
                </a:gridCol>
              </a:tblGrid>
              <a:tr h="370840">
                <a:tc>
                  <a:txBody>
                    <a:bodyPr/>
                    <a:lstStyle/>
                    <a:p>
                      <a:pPr algn="ctr"/>
                      <a:r>
                        <a:rPr lang="en-US" sz="1100" dirty="0">
                          <a:latin typeface="Arial" panose="020B0604020202020204" pitchFamily="34" charset="0"/>
                          <a:cs typeface="Arial" panose="020B0604020202020204" pitchFamily="34" charset="0"/>
                        </a:rPr>
                        <a:t>Magnitude</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48431"/>
                    </a:solidFill>
                  </a:tcPr>
                </a:tc>
                <a:tc>
                  <a:txBody>
                    <a:bodyPr/>
                    <a:lstStyle/>
                    <a:p>
                      <a:pPr algn="ctr"/>
                      <a:r>
                        <a:rPr lang="en-US" sz="1100" dirty="0">
                          <a:latin typeface="Arial" panose="020B0604020202020204" pitchFamily="34" charset="0"/>
                          <a:cs typeface="Arial" panose="020B0604020202020204" pitchFamily="34" charset="0"/>
                        </a:rPr>
                        <a:t>Typical Maximum Modified Mercali Intensity</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48431"/>
                    </a:solidFill>
                  </a:tcPr>
                </a:tc>
                <a:extLst>
                  <a:ext uri="{0D108BD9-81ED-4DB2-BD59-A6C34878D82A}">
                    <a16:rowId xmlns:a16="http://schemas.microsoft.com/office/drawing/2014/main" val="58344624"/>
                  </a:ext>
                </a:extLst>
              </a:tr>
              <a:tr h="370840">
                <a:tc>
                  <a:txBody>
                    <a:bodyPr/>
                    <a:lstStyle/>
                    <a:p>
                      <a:r>
                        <a:rPr lang="en-US" sz="1100" b="1" dirty="0">
                          <a:latin typeface="Arial" panose="020B0604020202020204" pitchFamily="34" charset="0"/>
                          <a:cs typeface="Arial" panose="020B0604020202020204" pitchFamily="34" charset="0"/>
                        </a:rPr>
                        <a:t>1.0 – 3.0</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I</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2573207254"/>
                  </a:ext>
                </a:extLst>
              </a:tr>
              <a:tr h="370840">
                <a:tc>
                  <a:txBody>
                    <a:bodyPr/>
                    <a:lstStyle/>
                    <a:p>
                      <a:r>
                        <a:rPr lang="en-US" sz="1100" b="1" dirty="0">
                          <a:latin typeface="Arial" panose="020B0604020202020204" pitchFamily="34" charset="0"/>
                          <a:cs typeface="Arial" panose="020B0604020202020204" pitchFamily="34" charset="0"/>
                        </a:rPr>
                        <a:t>3.0 – 3.9</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II – III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595507253"/>
                  </a:ext>
                </a:extLst>
              </a:tr>
              <a:tr h="370840">
                <a:tc>
                  <a:txBody>
                    <a:bodyPr/>
                    <a:lstStyle/>
                    <a:p>
                      <a:r>
                        <a:rPr lang="en-US" sz="1100" b="1" dirty="0">
                          <a:latin typeface="Arial" panose="020B0604020202020204" pitchFamily="34" charset="0"/>
                          <a:cs typeface="Arial" panose="020B0604020202020204" pitchFamily="34" charset="0"/>
                        </a:rPr>
                        <a:t>4.0 – 4.9</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IV – V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1905220607"/>
                  </a:ext>
                </a:extLst>
              </a:tr>
              <a:tr h="370840">
                <a:tc>
                  <a:txBody>
                    <a:bodyPr/>
                    <a:lstStyle/>
                    <a:p>
                      <a:r>
                        <a:rPr lang="en-US" sz="1100" b="1" dirty="0">
                          <a:latin typeface="Arial" panose="020B0604020202020204" pitchFamily="34" charset="0"/>
                          <a:cs typeface="Arial" panose="020B0604020202020204" pitchFamily="34" charset="0"/>
                        </a:rPr>
                        <a:t>5.0 – 5.9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VI – VII</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892739350"/>
                  </a:ext>
                </a:extLst>
              </a:tr>
              <a:tr h="370840">
                <a:tc>
                  <a:txBody>
                    <a:bodyPr/>
                    <a:lstStyle/>
                    <a:p>
                      <a:r>
                        <a:rPr lang="en-US" sz="1100" b="1" dirty="0">
                          <a:latin typeface="Arial" panose="020B0604020202020204" pitchFamily="34" charset="0"/>
                          <a:cs typeface="Arial" panose="020B0604020202020204" pitchFamily="34" charset="0"/>
                        </a:rPr>
                        <a:t>6.0 – 6.9</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VII – IX</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3254553957"/>
                  </a:ext>
                </a:extLst>
              </a:tr>
              <a:tr h="370840">
                <a:tc>
                  <a:txBody>
                    <a:bodyPr/>
                    <a:lstStyle/>
                    <a:p>
                      <a:r>
                        <a:rPr lang="en-US" sz="1100" b="1" dirty="0">
                          <a:latin typeface="Arial" panose="020B0604020202020204" pitchFamily="34" charset="0"/>
                          <a:cs typeface="Arial" panose="020B0604020202020204" pitchFamily="34" charset="0"/>
                        </a:rPr>
                        <a:t>7.0 and higher</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VII or higher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3336239140"/>
                  </a:ext>
                </a:extLst>
              </a:tr>
            </a:tbl>
          </a:graphicData>
        </a:graphic>
      </p:graphicFrame>
      <p:sp>
        <p:nvSpPr>
          <p:cNvPr id="6" name="Content Placeholder 5">
            <a:extLst>
              <a:ext uri="{FF2B5EF4-FFF2-40B4-BE49-F238E27FC236}">
                <a16:creationId xmlns:a16="http://schemas.microsoft.com/office/drawing/2014/main" id="{5695B2FF-CE22-4D3C-A59B-1795E71A138A}"/>
              </a:ext>
            </a:extLst>
          </p:cNvPr>
          <p:cNvSpPr>
            <a:spLocks noGrp="1"/>
          </p:cNvSpPr>
          <p:nvPr>
            <p:ph sz="quarter" idx="12"/>
          </p:nvPr>
        </p:nvSpPr>
        <p:spPr/>
        <p:txBody>
          <a:bodyPr/>
          <a:lstStyle/>
          <a:p>
            <a:r>
              <a:rPr lang="en-US" dirty="0"/>
              <a:t>PM EQ-2</a:t>
            </a:r>
          </a:p>
        </p:txBody>
      </p:sp>
      <p:sp>
        <p:nvSpPr>
          <p:cNvPr id="5" name="Text Placeholder 4">
            <a:extLst>
              <a:ext uri="{FF2B5EF4-FFF2-40B4-BE49-F238E27FC236}">
                <a16:creationId xmlns:a16="http://schemas.microsoft.com/office/drawing/2014/main" id="{EC93A7D7-1112-4F47-AFBF-7E14B6919D48}"/>
              </a:ext>
            </a:extLst>
          </p:cNvPr>
          <p:cNvSpPr>
            <a:spLocks noGrp="1"/>
          </p:cNvSpPr>
          <p:nvPr>
            <p:ph type="body" sz="quarter" idx="11"/>
          </p:nvPr>
        </p:nvSpPr>
        <p:spPr/>
        <p:txBody>
          <a:bodyPr/>
          <a:lstStyle/>
          <a:p>
            <a:r>
              <a:rPr lang="en-US" dirty="0"/>
              <a:t>EQ-5</a:t>
            </a:r>
          </a:p>
        </p:txBody>
      </p:sp>
      <p:sp>
        <p:nvSpPr>
          <p:cNvPr id="4" name="Text Placeholder 3">
            <a:extLst>
              <a:ext uri="{FF2B5EF4-FFF2-40B4-BE49-F238E27FC236}">
                <a16:creationId xmlns:a16="http://schemas.microsoft.com/office/drawing/2014/main" id="{FD312CE0-BFD0-4E4B-87D0-FE2E161C0C10}"/>
              </a:ext>
            </a:extLst>
          </p:cNvPr>
          <p:cNvSpPr>
            <a:spLocks noGrp="1"/>
          </p:cNvSpPr>
          <p:nvPr>
            <p:ph type="body" sz="quarter" idx="10"/>
          </p:nvPr>
        </p:nvSpPr>
        <p:spPr/>
        <p:txBody>
          <a:bodyPr/>
          <a:lstStyle/>
          <a:p>
            <a:r>
              <a:rPr lang="en-US" dirty="0"/>
              <a:t>CERT Hazard Annex: Earthquake</a:t>
            </a:r>
          </a:p>
        </p:txBody>
      </p:sp>
    </p:spTree>
    <p:extLst>
      <p:ext uri="{BB962C8B-B14F-4D97-AF65-F5344CB8AC3E}">
        <p14:creationId xmlns:p14="http://schemas.microsoft.com/office/powerpoint/2010/main" val="2108876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p:txBody>
          <a:bodyPr>
            <a:normAutofit fontScale="90000"/>
          </a:bodyPr>
          <a:lstStyle/>
          <a:p>
            <a:r>
              <a:rPr lang="en-US" dirty="0"/>
              <a:t>Modified Mercalli Intensity Scale </a:t>
            </a:r>
            <a:r>
              <a:rPr lang="en-US" dirty="0">
                <a:solidFill>
                  <a:srgbClr val="448431"/>
                </a:solidFill>
              </a:rPr>
              <a:t>(1 of 4)</a:t>
            </a:r>
          </a:p>
        </p:txBody>
      </p:sp>
      <p:sp>
        <p:nvSpPr>
          <p:cNvPr id="2" name="Content Placeholder 1">
            <a:extLst>
              <a:ext uri="{FF2B5EF4-FFF2-40B4-BE49-F238E27FC236}">
                <a16:creationId xmlns:a16="http://schemas.microsoft.com/office/drawing/2014/main" id="{038AD3E0-EB5C-4C0D-8B46-87E9DCE3E0CC}"/>
              </a:ext>
            </a:extLst>
          </p:cNvPr>
          <p:cNvSpPr>
            <a:spLocks noGrp="1"/>
          </p:cNvSpPr>
          <p:nvPr>
            <p:ph idx="1"/>
          </p:nvPr>
        </p:nvSpPr>
        <p:spPr/>
        <p:txBody>
          <a:bodyPr/>
          <a:lstStyle/>
          <a:p>
            <a:pPr marL="571500" indent="-571500">
              <a:buFont typeface="+mj-lt"/>
              <a:buAutoNum type="romanUcPeriod"/>
            </a:pPr>
            <a:r>
              <a:rPr lang="en-US" dirty="0"/>
              <a:t>Not felt except by very few under especially favorable conditions</a:t>
            </a:r>
          </a:p>
          <a:p>
            <a:pPr marL="571500" indent="-571500">
              <a:buFont typeface="+mj-lt"/>
              <a:buAutoNum type="romanUcPeriod"/>
            </a:pPr>
            <a:r>
              <a:rPr lang="en-US" dirty="0"/>
              <a:t>Felt by a few persons at rest, especially on upper floors of buildings</a:t>
            </a:r>
          </a:p>
          <a:p>
            <a:pPr marL="571500" indent="-571500">
              <a:buFont typeface="+mj-lt"/>
              <a:buAutoNum type="romanUcPeriod"/>
            </a:pPr>
            <a:r>
              <a:rPr lang="en-US" dirty="0"/>
              <a:t>Felt noticeably by persons indoors, many do not recognize it as an earthquake </a:t>
            </a:r>
          </a:p>
          <a:p>
            <a:pPr marL="571500" indent="-571500">
              <a:buFont typeface="+mj-lt"/>
              <a:buAutoNum type="romanUcPeriod"/>
            </a:pPr>
            <a:r>
              <a:rPr lang="en-US" dirty="0"/>
              <a:t>Felt indoors by many, outdoors by few; dishes, windows, doors disturbed; walls make cracking sounds  </a:t>
            </a:r>
          </a:p>
        </p:txBody>
      </p:sp>
      <p:sp>
        <p:nvSpPr>
          <p:cNvPr id="9" name="Content Placeholder 8">
            <a:extLst>
              <a:ext uri="{FF2B5EF4-FFF2-40B4-BE49-F238E27FC236}">
                <a16:creationId xmlns:a16="http://schemas.microsoft.com/office/drawing/2014/main" id="{56DE7D83-6289-4F85-BD6C-448EA20962B6}"/>
              </a:ext>
            </a:extLst>
          </p:cNvPr>
          <p:cNvSpPr>
            <a:spLocks noGrp="1"/>
          </p:cNvSpPr>
          <p:nvPr>
            <p:ph sz="quarter" idx="12"/>
          </p:nvPr>
        </p:nvSpPr>
        <p:spPr/>
        <p:txBody>
          <a:bodyPr/>
          <a:lstStyle/>
          <a:p>
            <a:r>
              <a:rPr lang="en-US" dirty="0"/>
              <a:t>PM EQ-3</a:t>
            </a:r>
          </a:p>
        </p:txBody>
      </p:sp>
      <p:sp>
        <p:nvSpPr>
          <p:cNvPr id="7" name="Text Placeholder 6">
            <a:extLst>
              <a:ext uri="{FF2B5EF4-FFF2-40B4-BE49-F238E27FC236}">
                <a16:creationId xmlns:a16="http://schemas.microsoft.com/office/drawing/2014/main" id="{E081F1A1-137B-4E8C-AE0B-70592D1F92E4}"/>
              </a:ext>
            </a:extLst>
          </p:cNvPr>
          <p:cNvSpPr>
            <a:spLocks noGrp="1"/>
          </p:cNvSpPr>
          <p:nvPr>
            <p:ph type="body" sz="quarter" idx="10"/>
          </p:nvPr>
        </p:nvSpPr>
        <p:spPr/>
        <p:txBody>
          <a:bodyPr/>
          <a:lstStyle/>
          <a:p>
            <a:r>
              <a:rPr lang="en-US" dirty="0"/>
              <a:t>CERT Hazard Annex: Earthquake</a:t>
            </a:r>
          </a:p>
        </p:txBody>
      </p:sp>
      <p:sp>
        <p:nvSpPr>
          <p:cNvPr id="8" name="Text Placeholder 7">
            <a:extLst>
              <a:ext uri="{FF2B5EF4-FFF2-40B4-BE49-F238E27FC236}">
                <a16:creationId xmlns:a16="http://schemas.microsoft.com/office/drawing/2014/main" id="{9E46214E-FD5B-4FF3-95B6-65CDAF08BD51}"/>
              </a:ext>
            </a:extLst>
          </p:cNvPr>
          <p:cNvSpPr>
            <a:spLocks noGrp="1"/>
          </p:cNvSpPr>
          <p:nvPr>
            <p:ph type="body" sz="quarter" idx="11"/>
          </p:nvPr>
        </p:nvSpPr>
        <p:spPr/>
        <p:txBody>
          <a:bodyPr/>
          <a:lstStyle/>
          <a:p>
            <a:r>
              <a:rPr lang="en-US" dirty="0"/>
              <a:t>EQ-6</a:t>
            </a:r>
          </a:p>
        </p:txBody>
      </p:sp>
    </p:spTree>
    <p:extLst>
      <p:ext uri="{BB962C8B-B14F-4D97-AF65-F5344CB8AC3E}">
        <p14:creationId xmlns:p14="http://schemas.microsoft.com/office/powerpoint/2010/main" val="3420030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p:txBody>
          <a:bodyPr>
            <a:normAutofit fontScale="90000"/>
          </a:bodyPr>
          <a:lstStyle/>
          <a:p>
            <a:r>
              <a:rPr lang="en-US" dirty="0"/>
              <a:t>Modified Mercalli Intensity Scale </a:t>
            </a:r>
            <a:r>
              <a:rPr lang="en-US" dirty="0">
                <a:solidFill>
                  <a:srgbClr val="448431"/>
                </a:solidFill>
              </a:rPr>
              <a:t>(2 of 4)</a:t>
            </a:r>
          </a:p>
        </p:txBody>
      </p:sp>
      <p:sp>
        <p:nvSpPr>
          <p:cNvPr id="2" name="Content Placeholder 1">
            <a:extLst>
              <a:ext uri="{FF2B5EF4-FFF2-40B4-BE49-F238E27FC236}">
                <a16:creationId xmlns:a16="http://schemas.microsoft.com/office/drawing/2014/main" id="{038AD3E0-EB5C-4C0D-8B46-87E9DCE3E0CC}"/>
              </a:ext>
            </a:extLst>
          </p:cNvPr>
          <p:cNvSpPr>
            <a:spLocks noGrp="1"/>
          </p:cNvSpPr>
          <p:nvPr>
            <p:ph idx="1"/>
          </p:nvPr>
        </p:nvSpPr>
        <p:spPr/>
        <p:txBody>
          <a:bodyPr/>
          <a:lstStyle/>
          <a:p>
            <a:pPr>
              <a:buFont typeface="+mj-lt"/>
              <a:buAutoNum type="romanUcPeriod" startAt="5"/>
            </a:pPr>
            <a:r>
              <a:rPr lang="en-US" dirty="0"/>
              <a:t>Felt by nearly everyone; many awakened; some dishes, windows broken; unstable objects overturned </a:t>
            </a:r>
          </a:p>
          <a:p>
            <a:pPr>
              <a:buAutoNum type="romanUcPeriod" startAt="5"/>
            </a:pPr>
            <a:r>
              <a:rPr lang="en-US" dirty="0"/>
              <a:t>Felt by all. Some heavy furniture moved; few instances of fallen plaster; damage slight </a:t>
            </a:r>
          </a:p>
          <a:p>
            <a:pPr>
              <a:buAutoNum type="romanUcPeriod" startAt="5"/>
            </a:pPr>
            <a:r>
              <a:rPr lang="en-US" dirty="0"/>
              <a:t>Damage negligible in buildings of good design, slight-to-moderate in well-built ordinary structures, considerable damage in poorly built structures </a:t>
            </a:r>
          </a:p>
        </p:txBody>
      </p:sp>
      <p:sp>
        <p:nvSpPr>
          <p:cNvPr id="6" name="Content Placeholder 5">
            <a:extLst>
              <a:ext uri="{FF2B5EF4-FFF2-40B4-BE49-F238E27FC236}">
                <a16:creationId xmlns:a16="http://schemas.microsoft.com/office/drawing/2014/main" id="{7730B7E4-745E-479C-84A3-2089A9EE2510}"/>
              </a:ext>
            </a:extLst>
          </p:cNvPr>
          <p:cNvSpPr>
            <a:spLocks noGrp="1"/>
          </p:cNvSpPr>
          <p:nvPr>
            <p:ph sz="quarter" idx="12"/>
          </p:nvPr>
        </p:nvSpPr>
        <p:spPr/>
        <p:txBody>
          <a:bodyPr/>
          <a:lstStyle/>
          <a:p>
            <a:r>
              <a:rPr lang="en-US" dirty="0"/>
              <a:t>PM EQ-3</a:t>
            </a:r>
          </a:p>
        </p:txBody>
      </p:sp>
      <p:sp>
        <p:nvSpPr>
          <p:cNvPr id="4" name="Text Placeholder 3">
            <a:extLst>
              <a:ext uri="{FF2B5EF4-FFF2-40B4-BE49-F238E27FC236}">
                <a16:creationId xmlns:a16="http://schemas.microsoft.com/office/drawing/2014/main" id="{55AECD52-33B4-4B6A-B97D-714FCD830625}"/>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D958DCC9-2ACC-4C4A-9952-A54BA71BE016}"/>
              </a:ext>
            </a:extLst>
          </p:cNvPr>
          <p:cNvSpPr>
            <a:spLocks noGrp="1"/>
          </p:cNvSpPr>
          <p:nvPr>
            <p:ph type="body" sz="quarter" idx="11"/>
          </p:nvPr>
        </p:nvSpPr>
        <p:spPr/>
        <p:txBody>
          <a:bodyPr/>
          <a:lstStyle/>
          <a:p>
            <a:r>
              <a:rPr lang="en-US" dirty="0"/>
              <a:t>EQ-7</a:t>
            </a:r>
          </a:p>
        </p:txBody>
      </p:sp>
    </p:spTree>
    <p:extLst>
      <p:ext uri="{BB962C8B-B14F-4D97-AF65-F5344CB8AC3E}">
        <p14:creationId xmlns:p14="http://schemas.microsoft.com/office/powerpoint/2010/main" val="1441400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p:txBody>
          <a:bodyPr>
            <a:normAutofit fontScale="90000"/>
          </a:bodyPr>
          <a:lstStyle/>
          <a:p>
            <a:r>
              <a:rPr lang="en-US" dirty="0"/>
              <a:t>Modified Mercalli Intensity Scale </a:t>
            </a:r>
            <a:r>
              <a:rPr lang="en-US" dirty="0">
                <a:solidFill>
                  <a:srgbClr val="448431"/>
                </a:solidFill>
              </a:rPr>
              <a:t>(3 of 4)</a:t>
            </a:r>
          </a:p>
        </p:txBody>
      </p:sp>
      <p:sp>
        <p:nvSpPr>
          <p:cNvPr id="2" name="Content Placeholder 1">
            <a:extLst>
              <a:ext uri="{FF2B5EF4-FFF2-40B4-BE49-F238E27FC236}">
                <a16:creationId xmlns:a16="http://schemas.microsoft.com/office/drawing/2014/main" id="{038AD3E0-EB5C-4C0D-8B46-87E9DCE3E0CC}"/>
              </a:ext>
            </a:extLst>
          </p:cNvPr>
          <p:cNvSpPr>
            <a:spLocks noGrp="1"/>
          </p:cNvSpPr>
          <p:nvPr>
            <p:ph idx="1"/>
          </p:nvPr>
        </p:nvSpPr>
        <p:spPr>
          <a:xfrm>
            <a:off x="315142" y="1521229"/>
            <a:ext cx="8496292" cy="4781145"/>
          </a:xfrm>
        </p:spPr>
        <p:txBody>
          <a:bodyPr/>
          <a:lstStyle/>
          <a:p>
            <a:pPr>
              <a:buFont typeface="+mj-lt"/>
              <a:buAutoNum type="romanUcPeriod" startAt="8"/>
            </a:pPr>
            <a:r>
              <a:rPr lang="en-US" dirty="0"/>
              <a:t>Damage slight in specially designed structures; considerable in ordinary buildings; great in poorly built structures; heavy furniture overturned </a:t>
            </a:r>
          </a:p>
          <a:p>
            <a:pPr>
              <a:buFont typeface="+mj-lt"/>
              <a:buAutoNum type="romanUcPeriod" startAt="8"/>
            </a:pPr>
            <a:r>
              <a:rPr lang="en-US" dirty="0"/>
              <a:t>Damage considerable in specially designed structures; great in substantial buildings; buildings shifted off foundations </a:t>
            </a:r>
          </a:p>
          <a:p>
            <a:pPr>
              <a:buFont typeface="+mj-lt"/>
              <a:buAutoNum type="romanUcPeriod" startAt="8"/>
            </a:pPr>
            <a:r>
              <a:rPr lang="en-US" dirty="0"/>
              <a:t>Some well-built wooden structures destroyed;    most masonry and frame structures destroyed;   rails bent </a:t>
            </a:r>
          </a:p>
        </p:txBody>
      </p:sp>
      <p:sp>
        <p:nvSpPr>
          <p:cNvPr id="6" name="Content Placeholder 5">
            <a:extLst>
              <a:ext uri="{FF2B5EF4-FFF2-40B4-BE49-F238E27FC236}">
                <a16:creationId xmlns:a16="http://schemas.microsoft.com/office/drawing/2014/main" id="{7730B7E4-745E-479C-84A3-2089A9EE2510}"/>
              </a:ext>
            </a:extLst>
          </p:cNvPr>
          <p:cNvSpPr>
            <a:spLocks noGrp="1"/>
          </p:cNvSpPr>
          <p:nvPr>
            <p:ph sz="quarter" idx="12"/>
          </p:nvPr>
        </p:nvSpPr>
        <p:spPr/>
        <p:txBody>
          <a:bodyPr/>
          <a:lstStyle/>
          <a:p>
            <a:r>
              <a:rPr lang="en-US" dirty="0"/>
              <a:t>PM EQ-3</a:t>
            </a:r>
          </a:p>
        </p:txBody>
      </p:sp>
      <p:sp>
        <p:nvSpPr>
          <p:cNvPr id="4" name="Text Placeholder 3">
            <a:extLst>
              <a:ext uri="{FF2B5EF4-FFF2-40B4-BE49-F238E27FC236}">
                <a16:creationId xmlns:a16="http://schemas.microsoft.com/office/drawing/2014/main" id="{55AECD52-33B4-4B6A-B97D-714FCD830625}"/>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D958DCC9-2ACC-4C4A-9952-A54BA71BE016}"/>
              </a:ext>
            </a:extLst>
          </p:cNvPr>
          <p:cNvSpPr>
            <a:spLocks noGrp="1"/>
          </p:cNvSpPr>
          <p:nvPr>
            <p:ph type="body" sz="quarter" idx="11"/>
          </p:nvPr>
        </p:nvSpPr>
        <p:spPr/>
        <p:txBody>
          <a:bodyPr/>
          <a:lstStyle/>
          <a:p>
            <a:r>
              <a:rPr lang="en-US" dirty="0"/>
              <a:t>EQ-8</a:t>
            </a:r>
          </a:p>
        </p:txBody>
      </p:sp>
    </p:spTree>
    <p:extLst>
      <p:ext uri="{BB962C8B-B14F-4D97-AF65-F5344CB8AC3E}">
        <p14:creationId xmlns:p14="http://schemas.microsoft.com/office/powerpoint/2010/main" val="321775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p:txBody>
          <a:bodyPr>
            <a:normAutofit fontScale="90000"/>
          </a:bodyPr>
          <a:lstStyle/>
          <a:p>
            <a:r>
              <a:rPr lang="en-US" dirty="0"/>
              <a:t>Modified Mercalli Intensity Scale </a:t>
            </a:r>
            <a:r>
              <a:rPr lang="en-US" dirty="0">
                <a:solidFill>
                  <a:srgbClr val="448431"/>
                </a:solidFill>
              </a:rPr>
              <a:t>(4 of 4)</a:t>
            </a:r>
          </a:p>
        </p:txBody>
      </p:sp>
      <p:sp>
        <p:nvSpPr>
          <p:cNvPr id="2" name="Content Placeholder 1">
            <a:extLst>
              <a:ext uri="{FF2B5EF4-FFF2-40B4-BE49-F238E27FC236}">
                <a16:creationId xmlns:a16="http://schemas.microsoft.com/office/drawing/2014/main" id="{038AD3E0-EB5C-4C0D-8B46-87E9DCE3E0CC}"/>
              </a:ext>
            </a:extLst>
          </p:cNvPr>
          <p:cNvSpPr>
            <a:spLocks noGrp="1"/>
          </p:cNvSpPr>
          <p:nvPr>
            <p:ph idx="1"/>
          </p:nvPr>
        </p:nvSpPr>
        <p:spPr/>
        <p:txBody>
          <a:bodyPr/>
          <a:lstStyle/>
          <a:p>
            <a:pPr>
              <a:buFont typeface="+mj-lt"/>
              <a:buAutoNum type="romanUcPeriod" startAt="11"/>
            </a:pPr>
            <a:r>
              <a:rPr lang="en-US" dirty="0"/>
              <a:t>Few, if any, masonry structures standing; bridges destroyed; rails bent greatly </a:t>
            </a:r>
          </a:p>
          <a:p>
            <a:pPr>
              <a:buFont typeface="+mj-lt"/>
              <a:buAutoNum type="romanUcPeriod" startAt="11"/>
            </a:pPr>
            <a:r>
              <a:rPr lang="en-US" dirty="0"/>
              <a:t>Damage total; lines of sight and level distorted; objects thrown into air </a:t>
            </a:r>
          </a:p>
        </p:txBody>
      </p:sp>
      <p:sp>
        <p:nvSpPr>
          <p:cNvPr id="6" name="Content Placeholder 5">
            <a:extLst>
              <a:ext uri="{FF2B5EF4-FFF2-40B4-BE49-F238E27FC236}">
                <a16:creationId xmlns:a16="http://schemas.microsoft.com/office/drawing/2014/main" id="{7730B7E4-745E-479C-84A3-2089A9EE2510}"/>
              </a:ext>
            </a:extLst>
          </p:cNvPr>
          <p:cNvSpPr>
            <a:spLocks noGrp="1"/>
          </p:cNvSpPr>
          <p:nvPr>
            <p:ph sz="quarter" idx="12"/>
          </p:nvPr>
        </p:nvSpPr>
        <p:spPr/>
        <p:txBody>
          <a:bodyPr/>
          <a:lstStyle/>
          <a:p>
            <a:r>
              <a:rPr lang="en-US" dirty="0"/>
              <a:t>PM EQ-3</a:t>
            </a:r>
          </a:p>
        </p:txBody>
      </p:sp>
      <p:sp>
        <p:nvSpPr>
          <p:cNvPr id="4" name="Text Placeholder 3">
            <a:extLst>
              <a:ext uri="{FF2B5EF4-FFF2-40B4-BE49-F238E27FC236}">
                <a16:creationId xmlns:a16="http://schemas.microsoft.com/office/drawing/2014/main" id="{55AECD52-33B4-4B6A-B97D-714FCD830625}"/>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D958DCC9-2ACC-4C4A-9952-A54BA71BE016}"/>
              </a:ext>
            </a:extLst>
          </p:cNvPr>
          <p:cNvSpPr>
            <a:spLocks noGrp="1"/>
          </p:cNvSpPr>
          <p:nvPr>
            <p:ph type="body" sz="quarter" idx="11"/>
          </p:nvPr>
        </p:nvSpPr>
        <p:spPr/>
        <p:txBody>
          <a:bodyPr/>
          <a:lstStyle/>
          <a:p>
            <a:r>
              <a:rPr lang="en-US" dirty="0"/>
              <a:t>EQ-9</a:t>
            </a:r>
          </a:p>
        </p:txBody>
      </p:sp>
    </p:spTree>
    <p:extLst>
      <p:ext uri="{BB962C8B-B14F-4D97-AF65-F5344CB8AC3E}">
        <p14:creationId xmlns:p14="http://schemas.microsoft.com/office/powerpoint/2010/main" val="252637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79B8F-6D27-441C-9B61-E77183C433DC}"/>
              </a:ext>
            </a:extLst>
          </p:cNvPr>
          <p:cNvSpPr>
            <a:spLocks noGrp="1"/>
          </p:cNvSpPr>
          <p:nvPr>
            <p:ph type="title"/>
          </p:nvPr>
        </p:nvSpPr>
        <p:spPr/>
        <p:txBody>
          <a:bodyPr>
            <a:normAutofit fontScale="90000"/>
          </a:bodyPr>
          <a:lstStyle/>
          <a:p>
            <a:r>
              <a:rPr lang="en-US" dirty="0"/>
              <a:t>Earthquake Preparedness </a:t>
            </a:r>
            <a:r>
              <a:rPr lang="en-US" dirty="0">
                <a:solidFill>
                  <a:srgbClr val="448431"/>
                </a:solidFill>
              </a:rPr>
              <a:t>(1 of 3)</a:t>
            </a:r>
          </a:p>
        </p:txBody>
      </p:sp>
      <p:sp>
        <p:nvSpPr>
          <p:cNvPr id="2" name="Content Placeholder 1">
            <a:extLst>
              <a:ext uri="{FF2B5EF4-FFF2-40B4-BE49-F238E27FC236}">
                <a16:creationId xmlns:a16="http://schemas.microsoft.com/office/drawing/2014/main" id="{3EFA63E8-288E-4A3B-97E7-62AE0A304993}"/>
              </a:ext>
            </a:extLst>
          </p:cNvPr>
          <p:cNvSpPr>
            <a:spLocks noGrp="1"/>
          </p:cNvSpPr>
          <p:nvPr>
            <p:ph idx="1"/>
          </p:nvPr>
        </p:nvSpPr>
        <p:spPr/>
        <p:txBody>
          <a:bodyPr/>
          <a:lstStyle/>
          <a:p>
            <a:r>
              <a:rPr lang="en-US" dirty="0"/>
              <a:t>Know what to do during an earthquake </a:t>
            </a:r>
          </a:p>
          <a:p>
            <a:r>
              <a:rPr lang="en-US" dirty="0"/>
              <a:t>Practice how to </a:t>
            </a:r>
            <a:r>
              <a:rPr lang="en-US" b="1" dirty="0"/>
              <a:t>Drop, Cover, and Hold On</a:t>
            </a:r>
            <a:r>
              <a:rPr lang="en-US" dirty="0"/>
              <a:t> </a:t>
            </a:r>
          </a:p>
          <a:p>
            <a:r>
              <a:rPr lang="en-US" dirty="0"/>
              <a:t>Conduct earthquake drills with your family or coworkers </a:t>
            </a:r>
          </a:p>
          <a:p>
            <a:r>
              <a:rPr lang="en-US" dirty="0"/>
              <a:t>Develop a family communication plan </a:t>
            </a:r>
          </a:p>
          <a:p>
            <a:r>
              <a:rPr lang="en-US" dirty="0"/>
              <a:t>Keep supplies on hand (refer to Disaster Supply Kit in CERT Basic Training Unit 1) </a:t>
            </a:r>
          </a:p>
        </p:txBody>
      </p:sp>
      <p:sp>
        <p:nvSpPr>
          <p:cNvPr id="6" name="Content Placeholder 5">
            <a:extLst>
              <a:ext uri="{FF2B5EF4-FFF2-40B4-BE49-F238E27FC236}">
                <a16:creationId xmlns:a16="http://schemas.microsoft.com/office/drawing/2014/main" id="{B260B348-76E2-46ED-B0C1-0C914595B54C}"/>
              </a:ext>
            </a:extLst>
          </p:cNvPr>
          <p:cNvSpPr>
            <a:spLocks noGrp="1"/>
          </p:cNvSpPr>
          <p:nvPr>
            <p:ph sz="quarter" idx="12"/>
          </p:nvPr>
        </p:nvSpPr>
        <p:spPr/>
        <p:txBody>
          <a:bodyPr/>
          <a:lstStyle/>
          <a:p>
            <a:r>
              <a:rPr lang="en-US" dirty="0"/>
              <a:t>PM EQ-4</a:t>
            </a:r>
          </a:p>
        </p:txBody>
      </p:sp>
      <p:sp>
        <p:nvSpPr>
          <p:cNvPr id="4" name="Text Placeholder 3">
            <a:extLst>
              <a:ext uri="{FF2B5EF4-FFF2-40B4-BE49-F238E27FC236}">
                <a16:creationId xmlns:a16="http://schemas.microsoft.com/office/drawing/2014/main" id="{A3CF9A16-D5CF-4FB5-8F4A-B4E8E7D55FEE}"/>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35548EAD-3D8A-41D0-8775-7C797952F302}"/>
              </a:ext>
            </a:extLst>
          </p:cNvPr>
          <p:cNvSpPr>
            <a:spLocks noGrp="1"/>
          </p:cNvSpPr>
          <p:nvPr>
            <p:ph type="body" sz="quarter" idx="11"/>
          </p:nvPr>
        </p:nvSpPr>
        <p:spPr/>
        <p:txBody>
          <a:bodyPr/>
          <a:lstStyle/>
          <a:p>
            <a:r>
              <a:rPr lang="en-US" dirty="0"/>
              <a:t>EQ-10</a:t>
            </a:r>
          </a:p>
        </p:txBody>
      </p:sp>
    </p:spTree>
    <p:extLst>
      <p:ext uri="{BB962C8B-B14F-4D97-AF65-F5344CB8AC3E}">
        <p14:creationId xmlns:p14="http://schemas.microsoft.com/office/powerpoint/2010/main" val="1594282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7EEAAD-65A5-493F-BE66-BB12A118C98F}"/>
              </a:ext>
            </a:extLst>
          </p:cNvPr>
          <p:cNvSpPr>
            <a:spLocks noGrp="1"/>
          </p:cNvSpPr>
          <p:nvPr>
            <p:ph type="title"/>
          </p:nvPr>
        </p:nvSpPr>
        <p:spPr/>
        <p:txBody>
          <a:bodyPr>
            <a:normAutofit fontScale="90000"/>
          </a:bodyPr>
          <a:lstStyle/>
          <a:p>
            <a:r>
              <a:rPr lang="en-US" dirty="0"/>
              <a:t>Earthquake Preparedness </a:t>
            </a:r>
            <a:r>
              <a:rPr lang="en-US" dirty="0">
                <a:solidFill>
                  <a:srgbClr val="448431"/>
                </a:solidFill>
              </a:rPr>
              <a:t>(2 of 3)</a:t>
            </a:r>
          </a:p>
        </p:txBody>
      </p:sp>
      <p:sp>
        <p:nvSpPr>
          <p:cNvPr id="2" name="Content Placeholder 1">
            <a:extLst>
              <a:ext uri="{FF2B5EF4-FFF2-40B4-BE49-F238E27FC236}">
                <a16:creationId xmlns:a16="http://schemas.microsoft.com/office/drawing/2014/main" id="{5AFD462C-169D-45F8-BABA-7DAA18999435}"/>
              </a:ext>
            </a:extLst>
          </p:cNvPr>
          <p:cNvSpPr>
            <a:spLocks noGrp="1"/>
          </p:cNvSpPr>
          <p:nvPr>
            <p:ph idx="1"/>
          </p:nvPr>
        </p:nvSpPr>
        <p:spPr/>
        <p:txBody>
          <a:bodyPr/>
          <a:lstStyle/>
          <a:p>
            <a:r>
              <a:rPr lang="en-US" dirty="0"/>
              <a:t>Keep shoes and a flashlight under the bed </a:t>
            </a:r>
          </a:p>
          <a:p>
            <a:r>
              <a:rPr lang="en-US" dirty="0"/>
              <a:t>Secure bookshelves, water heaters, and tall furniture to wall studs  </a:t>
            </a:r>
          </a:p>
          <a:p>
            <a:r>
              <a:rPr lang="en-US" dirty="0"/>
              <a:t>Install latches on all cabinets, and anchor overhead lighting fixtures  </a:t>
            </a:r>
          </a:p>
          <a:p>
            <a:r>
              <a:rPr lang="en-US" dirty="0"/>
              <a:t>Secure items that might fall, such as televisions  </a:t>
            </a:r>
          </a:p>
          <a:p>
            <a:r>
              <a:rPr lang="en-US" dirty="0"/>
              <a:t>Store heavy and breakable objects on low shelves </a:t>
            </a:r>
          </a:p>
        </p:txBody>
      </p:sp>
      <p:sp>
        <p:nvSpPr>
          <p:cNvPr id="6" name="Content Placeholder 5">
            <a:extLst>
              <a:ext uri="{FF2B5EF4-FFF2-40B4-BE49-F238E27FC236}">
                <a16:creationId xmlns:a16="http://schemas.microsoft.com/office/drawing/2014/main" id="{CBEBAA8E-4562-4818-9683-34D7E2D63929}"/>
              </a:ext>
            </a:extLst>
          </p:cNvPr>
          <p:cNvSpPr>
            <a:spLocks noGrp="1"/>
          </p:cNvSpPr>
          <p:nvPr>
            <p:ph sz="quarter" idx="12"/>
          </p:nvPr>
        </p:nvSpPr>
        <p:spPr/>
        <p:txBody>
          <a:bodyPr/>
          <a:lstStyle/>
          <a:p>
            <a:r>
              <a:rPr lang="en-US" dirty="0"/>
              <a:t>PM EQ-4</a:t>
            </a:r>
          </a:p>
        </p:txBody>
      </p:sp>
      <p:sp>
        <p:nvSpPr>
          <p:cNvPr id="4" name="Text Placeholder 3">
            <a:extLst>
              <a:ext uri="{FF2B5EF4-FFF2-40B4-BE49-F238E27FC236}">
                <a16:creationId xmlns:a16="http://schemas.microsoft.com/office/drawing/2014/main" id="{5F20ABB6-E1EA-4BF2-B4E6-770416153BFB}"/>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B3B6A0FB-15DA-4461-AD54-A8CAB7C4FE20}"/>
              </a:ext>
            </a:extLst>
          </p:cNvPr>
          <p:cNvSpPr>
            <a:spLocks noGrp="1"/>
          </p:cNvSpPr>
          <p:nvPr>
            <p:ph type="body" sz="quarter" idx="11"/>
          </p:nvPr>
        </p:nvSpPr>
        <p:spPr/>
        <p:txBody>
          <a:bodyPr/>
          <a:lstStyle/>
          <a:p>
            <a:r>
              <a:rPr lang="en-US" dirty="0"/>
              <a:t>EQ-11</a:t>
            </a:r>
          </a:p>
        </p:txBody>
      </p:sp>
    </p:spTree>
    <p:extLst>
      <p:ext uri="{BB962C8B-B14F-4D97-AF65-F5344CB8AC3E}">
        <p14:creationId xmlns:p14="http://schemas.microsoft.com/office/powerpoint/2010/main" val="235321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67B02D-B31B-429A-AFC3-6884EB173E1A}"/>
              </a:ext>
            </a:extLst>
          </p:cNvPr>
          <p:cNvSpPr>
            <a:spLocks noGrp="1"/>
          </p:cNvSpPr>
          <p:nvPr>
            <p:ph type="title"/>
          </p:nvPr>
        </p:nvSpPr>
        <p:spPr/>
        <p:txBody>
          <a:bodyPr/>
          <a:lstStyle/>
          <a:p>
            <a:r>
              <a:rPr lang="en-US" dirty="0"/>
              <a:t>Introduction </a:t>
            </a:r>
            <a:r>
              <a:rPr lang="en-US" dirty="0">
                <a:solidFill>
                  <a:srgbClr val="448431"/>
                </a:solidFill>
              </a:rPr>
              <a:t>(Annex 1)</a:t>
            </a:r>
          </a:p>
        </p:txBody>
      </p:sp>
      <p:sp>
        <p:nvSpPr>
          <p:cNvPr id="8" name="Content Placeholder 7">
            <a:extLst>
              <a:ext uri="{FF2B5EF4-FFF2-40B4-BE49-F238E27FC236}">
                <a16:creationId xmlns:a16="http://schemas.microsoft.com/office/drawing/2014/main" id="{D0E7BD58-DD67-4D0E-9333-0207C2AA7ADF}"/>
              </a:ext>
            </a:extLst>
          </p:cNvPr>
          <p:cNvSpPr>
            <a:spLocks noGrp="1"/>
          </p:cNvSpPr>
          <p:nvPr>
            <p:ph idx="1"/>
          </p:nvPr>
        </p:nvSpPr>
        <p:spPr/>
        <p:txBody>
          <a:bodyPr/>
          <a:lstStyle/>
          <a:p>
            <a:r>
              <a:rPr lang="en-US" dirty="0"/>
              <a:t>An avalanche can travel as fast as 80 miles per hour (mph), and when it stops, the snow debris left behind can become as solid as concrete  </a:t>
            </a:r>
          </a:p>
          <a:p>
            <a:r>
              <a:rPr lang="en-US" dirty="0"/>
              <a:t>On average, avalanches kill nearly 30 people in the United States every winter  </a:t>
            </a:r>
          </a:p>
          <a:p>
            <a:pPr lvl="1"/>
            <a:r>
              <a:rPr lang="en-US" dirty="0"/>
              <a:t>These deaths are typically due to a combination of asphyxia, trauma, and hypothermia  </a:t>
            </a:r>
          </a:p>
          <a:p>
            <a:r>
              <a:rPr lang="en-US" dirty="0"/>
              <a:t>While primarily a phenomenon in the western United States, avalanches can occur in mountainous regions of the Northeast, as well </a:t>
            </a:r>
          </a:p>
        </p:txBody>
      </p:sp>
      <p:sp>
        <p:nvSpPr>
          <p:cNvPr id="14" name="Content Placeholder 13">
            <a:extLst>
              <a:ext uri="{FF2B5EF4-FFF2-40B4-BE49-F238E27FC236}">
                <a16:creationId xmlns:a16="http://schemas.microsoft.com/office/drawing/2014/main" id="{A8F6D397-F8D2-40B9-ADDD-84EC2C8172D7}"/>
              </a:ext>
            </a:extLst>
          </p:cNvPr>
          <p:cNvSpPr>
            <a:spLocks noGrp="1"/>
          </p:cNvSpPr>
          <p:nvPr>
            <p:ph sz="quarter" idx="12"/>
          </p:nvPr>
        </p:nvSpPr>
        <p:spPr/>
        <p:txBody>
          <a:bodyPr/>
          <a:lstStyle/>
          <a:p>
            <a:r>
              <a:rPr lang="en-US" dirty="0"/>
              <a:t>PM AV-1</a:t>
            </a:r>
          </a:p>
        </p:txBody>
      </p:sp>
      <p:sp>
        <p:nvSpPr>
          <p:cNvPr id="12" name="Text Placeholder 11">
            <a:extLst>
              <a:ext uri="{FF2B5EF4-FFF2-40B4-BE49-F238E27FC236}">
                <a16:creationId xmlns:a16="http://schemas.microsoft.com/office/drawing/2014/main" id="{F1A0023D-0E75-4ED7-BA56-422A20154BB0}"/>
              </a:ext>
            </a:extLst>
          </p:cNvPr>
          <p:cNvSpPr>
            <a:spLocks noGrp="1"/>
          </p:cNvSpPr>
          <p:nvPr>
            <p:ph type="body" sz="quarter" idx="10"/>
          </p:nvPr>
        </p:nvSpPr>
        <p:spPr/>
        <p:txBody>
          <a:bodyPr/>
          <a:lstStyle/>
          <a:p>
            <a:r>
              <a:rPr lang="en-US" dirty="0"/>
              <a:t>CERT Hazard Annex: Avalanche</a:t>
            </a:r>
          </a:p>
        </p:txBody>
      </p:sp>
      <p:sp>
        <p:nvSpPr>
          <p:cNvPr id="13" name="Text Placeholder 12">
            <a:extLst>
              <a:ext uri="{FF2B5EF4-FFF2-40B4-BE49-F238E27FC236}">
                <a16:creationId xmlns:a16="http://schemas.microsoft.com/office/drawing/2014/main" id="{16D175CA-643C-4092-983E-D9F189A872B3}"/>
              </a:ext>
            </a:extLst>
          </p:cNvPr>
          <p:cNvSpPr>
            <a:spLocks noGrp="1"/>
          </p:cNvSpPr>
          <p:nvPr>
            <p:ph type="body" sz="quarter" idx="11"/>
          </p:nvPr>
        </p:nvSpPr>
        <p:spPr/>
        <p:txBody>
          <a:bodyPr/>
          <a:lstStyle/>
          <a:p>
            <a:r>
              <a:rPr lang="en-US" dirty="0"/>
              <a:t>AV-1</a:t>
            </a:r>
          </a:p>
        </p:txBody>
      </p:sp>
    </p:spTree>
    <p:extLst>
      <p:ext uri="{BB962C8B-B14F-4D97-AF65-F5344CB8AC3E}">
        <p14:creationId xmlns:p14="http://schemas.microsoft.com/office/powerpoint/2010/main" val="773690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7EEAAD-65A5-493F-BE66-BB12A118C98F}"/>
              </a:ext>
            </a:extLst>
          </p:cNvPr>
          <p:cNvSpPr>
            <a:spLocks noGrp="1"/>
          </p:cNvSpPr>
          <p:nvPr>
            <p:ph type="title"/>
          </p:nvPr>
        </p:nvSpPr>
        <p:spPr/>
        <p:txBody>
          <a:bodyPr>
            <a:normAutofit fontScale="90000"/>
          </a:bodyPr>
          <a:lstStyle/>
          <a:p>
            <a:r>
              <a:rPr lang="en-US" dirty="0"/>
              <a:t>Earthquake Preparedness </a:t>
            </a:r>
            <a:r>
              <a:rPr lang="en-US" dirty="0">
                <a:solidFill>
                  <a:srgbClr val="448431"/>
                </a:solidFill>
              </a:rPr>
              <a:t>(3 of 3)</a:t>
            </a:r>
          </a:p>
        </p:txBody>
      </p:sp>
      <p:sp>
        <p:nvSpPr>
          <p:cNvPr id="2" name="Content Placeholder 1">
            <a:extLst>
              <a:ext uri="{FF2B5EF4-FFF2-40B4-BE49-F238E27FC236}">
                <a16:creationId xmlns:a16="http://schemas.microsoft.com/office/drawing/2014/main" id="{5AFD462C-169D-45F8-BABA-7DAA18999435}"/>
              </a:ext>
            </a:extLst>
          </p:cNvPr>
          <p:cNvSpPr>
            <a:spLocks noGrp="1"/>
          </p:cNvSpPr>
          <p:nvPr>
            <p:ph idx="1"/>
          </p:nvPr>
        </p:nvSpPr>
        <p:spPr/>
        <p:txBody>
          <a:bodyPr/>
          <a:lstStyle/>
          <a:p>
            <a:r>
              <a:rPr lang="en-US" dirty="0"/>
              <a:t>Move beds away from windows  </a:t>
            </a:r>
          </a:p>
          <a:p>
            <a:pPr lvl="1"/>
            <a:r>
              <a:rPr lang="en-US" dirty="0"/>
              <a:t>Move or secure hanging objects over beds, couches, and other places where people sit or lie </a:t>
            </a:r>
          </a:p>
          <a:p>
            <a:r>
              <a:rPr lang="en-US" dirty="0"/>
              <a:t>Have a licensed professional install flexible pipe to avoid gas or water leaks </a:t>
            </a:r>
          </a:p>
        </p:txBody>
      </p:sp>
      <p:sp>
        <p:nvSpPr>
          <p:cNvPr id="6" name="Content Placeholder 5">
            <a:extLst>
              <a:ext uri="{FF2B5EF4-FFF2-40B4-BE49-F238E27FC236}">
                <a16:creationId xmlns:a16="http://schemas.microsoft.com/office/drawing/2014/main" id="{CBEBAA8E-4562-4818-9683-34D7E2D63929}"/>
              </a:ext>
            </a:extLst>
          </p:cNvPr>
          <p:cNvSpPr>
            <a:spLocks noGrp="1"/>
          </p:cNvSpPr>
          <p:nvPr>
            <p:ph sz="quarter" idx="12"/>
          </p:nvPr>
        </p:nvSpPr>
        <p:spPr/>
        <p:txBody>
          <a:bodyPr/>
          <a:lstStyle/>
          <a:p>
            <a:r>
              <a:rPr lang="en-US" dirty="0"/>
              <a:t>PM EQ-4</a:t>
            </a:r>
          </a:p>
        </p:txBody>
      </p:sp>
      <p:sp>
        <p:nvSpPr>
          <p:cNvPr id="4" name="Text Placeholder 3">
            <a:extLst>
              <a:ext uri="{FF2B5EF4-FFF2-40B4-BE49-F238E27FC236}">
                <a16:creationId xmlns:a16="http://schemas.microsoft.com/office/drawing/2014/main" id="{5F20ABB6-E1EA-4BF2-B4E6-770416153BFB}"/>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B3B6A0FB-15DA-4461-AD54-A8CAB7C4FE20}"/>
              </a:ext>
            </a:extLst>
          </p:cNvPr>
          <p:cNvSpPr>
            <a:spLocks noGrp="1"/>
          </p:cNvSpPr>
          <p:nvPr>
            <p:ph type="body" sz="quarter" idx="11"/>
          </p:nvPr>
        </p:nvSpPr>
        <p:spPr/>
        <p:txBody>
          <a:bodyPr/>
          <a:lstStyle/>
          <a:p>
            <a:r>
              <a:rPr lang="en-US" dirty="0"/>
              <a:t>EQ-12</a:t>
            </a:r>
          </a:p>
        </p:txBody>
      </p:sp>
    </p:spTree>
    <p:extLst>
      <p:ext uri="{BB962C8B-B14F-4D97-AF65-F5344CB8AC3E}">
        <p14:creationId xmlns:p14="http://schemas.microsoft.com/office/powerpoint/2010/main" val="331521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DBAC79-7ED3-43E3-BCA2-38D9F55CAE86}"/>
              </a:ext>
            </a:extLst>
          </p:cNvPr>
          <p:cNvSpPr>
            <a:spLocks noGrp="1"/>
          </p:cNvSpPr>
          <p:nvPr>
            <p:ph type="title"/>
          </p:nvPr>
        </p:nvSpPr>
        <p:spPr/>
        <p:txBody>
          <a:bodyPr/>
          <a:lstStyle/>
          <a:p>
            <a:r>
              <a:rPr lang="en-US" dirty="0"/>
              <a:t>During an Earthquake</a:t>
            </a:r>
          </a:p>
        </p:txBody>
      </p:sp>
      <p:sp>
        <p:nvSpPr>
          <p:cNvPr id="2" name="Content Placeholder 1">
            <a:extLst>
              <a:ext uri="{FF2B5EF4-FFF2-40B4-BE49-F238E27FC236}">
                <a16:creationId xmlns:a16="http://schemas.microsoft.com/office/drawing/2014/main" id="{B5E29680-1D9E-4DBE-BEAE-5280EF8D8E6F}"/>
              </a:ext>
            </a:extLst>
          </p:cNvPr>
          <p:cNvSpPr>
            <a:spLocks noGrp="1"/>
          </p:cNvSpPr>
          <p:nvPr>
            <p:ph idx="1"/>
          </p:nvPr>
        </p:nvSpPr>
        <p:spPr/>
        <p:txBody>
          <a:bodyPr/>
          <a:lstStyle/>
          <a:p>
            <a:r>
              <a:rPr lang="en-US" dirty="0"/>
              <a:t>Drop, cover, and hold on </a:t>
            </a:r>
          </a:p>
          <a:p>
            <a:r>
              <a:rPr lang="en-US" b="1" dirty="0"/>
              <a:t>If indoors</a:t>
            </a:r>
            <a:r>
              <a:rPr lang="en-US" dirty="0"/>
              <a:t>: stay there until shaking stops </a:t>
            </a:r>
          </a:p>
          <a:p>
            <a:r>
              <a:rPr lang="en-US" b="1" dirty="0"/>
              <a:t>If outdoors</a:t>
            </a:r>
            <a:r>
              <a:rPr lang="en-US" dirty="0"/>
              <a:t>: find a spot away from buildings, trees, streetlights, overpasses, and power lines </a:t>
            </a:r>
          </a:p>
          <a:p>
            <a:r>
              <a:rPr lang="en-US" b="1" dirty="0"/>
              <a:t>If in a vehicle</a:t>
            </a:r>
            <a:r>
              <a:rPr lang="en-US" dirty="0"/>
              <a:t>: drive to clear spot and stop </a:t>
            </a:r>
          </a:p>
          <a:p>
            <a:r>
              <a:rPr lang="en-US" b="1" dirty="0"/>
              <a:t>If in bed</a:t>
            </a:r>
            <a:r>
              <a:rPr lang="en-US" dirty="0"/>
              <a:t>: stay there and cover head and neck with pillow </a:t>
            </a:r>
          </a:p>
        </p:txBody>
      </p:sp>
      <p:sp>
        <p:nvSpPr>
          <p:cNvPr id="6" name="Content Placeholder 5">
            <a:extLst>
              <a:ext uri="{FF2B5EF4-FFF2-40B4-BE49-F238E27FC236}">
                <a16:creationId xmlns:a16="http://schemas.microsoft.com/office/drawing/2014/main" id="{ABEE71EC-6653-40D0-A3AC-6FAF6789A53C}"/>
              </a:ext>
            </a:extLst>
          </p:cNvPr>
          <p:cNvSpPr>
            <a:spLocks noGrp="1"/>
          </p:cNvSpPr>
          <p:nvPr>
            <p:ph sz="quarter" idx="12"/>
          </p:nvPr>
        </p:nvSpPr>
        <p:spPr/>
        <p:txBody>
          <a:bodyPr/>
          <a:lstStyle/>
          <a:p>
            <a:r>
              <a:rPr lang="en-US" dirty="0"/>
              <a:t>PM EQ-4</a:t>
            </a:r>
          </a:p>
        </p:txBody>
      </p:sp>
      <p:sp>
        <p:nvSpPr>
          <p:cNvPr id="4" name="Text Placeholder 3">
            <a:extLst>
              <a:ext uri="{FF2B5EF4-FFF2-40B4-BE49-F238E27FC236}">
                <a16:creationId xmlns:a16="http://schemas.microsoft.com/office/drawing/2014/main" id="{BA27AD5D-943F-4BD9-9501-5C28763C2BF7}"/>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7DAE270C-A7E5-4EE7-BA8D-6B7657DD8DA1}"/>
              </a:ext>
            </a:extLst>
          </p:cNvPr>
          <p:cNvSpPr>
            <a:spLocks noGrp="1"/>
          </p:cNvSpPr>
          <p:nvPr>
            <p:ph type="body" sz="quarter" idx="11"/>
          </p:nvPr>
        </p:nvSpPr>
        <p:spPr/>
        <p:txBody>
          <a:bodyPr/>
          <a:lstStyle/>
          <a:p>
            <a:r>
              <a:rPr lang="en-US" dirty="0"/>
              <a:t>EQ-13</a:t>
            </a:r>
          </a:p>
        </p:txBody>
      </p:sp>
    </p:spTree>
    <p:extLst>
      <p:ext uri="{BB962C8B-B14F-4D97-AF65-F5344CB8AC3E}">
        <p14:creationId xmlns:p14="http://schemas.microsoft.com/office/powerpoint/2010/main" val="31363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A1788-9184-48CB-93BB-1EF0C78EA3B6}"/>
              </a:ext>
            </a:extLst>
          </p:cNvPr>
          <p:cNvSpPr>
            <a:spLocks noGrp="1"/>
          </p:cNvSpPr>
          <p:nvPr>
            <p:ph type="title"/>
          </p:nvPr>
        </p:nvSpPr>
        <p:spPr/>
        <p:txBody>
          <a:bodyPr/>
          <a:lstStyle/>
          <a:p>
            <a:r>
              <a:rPr lang="en-US" dirty="0"/>
              <a:t>After an Earthquake</a:t>
            </a:r>
          </a:p>
        </p:txBody>
      </p:sp>
      <p:sp>
        <p:nvSpPr>
          <p:cNvPr id="2" name="Content Placeholder 1">
            <a:extLst>
              <a:ext uri="{FF2B5EF4-FFF2-40B4-BE49-F238E27FC236}">
                <a16:creationId xmlns:a16="http://schemas.microsoft.com/office/drawing/2014/main" id="{DD88A43F-AB70-463A-B426-1EF2BBD49CD3}"/>
              </a:ext>
            </a:extLst>
          </p:cNvPr>
          <p:cNvSpPr>
            <a:spLocks noGrp="1"/>
          </p:cNvSpPr>
          <p:nvPr>
            <p:ph idx="1"/>
          </p:nvPr>
        </p:nvSpPr>
        <p:spPr/>
        <p:txBody>
          <a:bodyPr/>
          <a:lstStyle/>
          <a:p>
            <a:r>
              <a:rPr lang="en-US" b="1" dirty="0"/>
              <a:t>Immediately check yourself for injuries and protect yourself from further danger </a:t>
            </a:r>
          </a:p>
          <a:p>
            <a:r>
              <a:rPr lang="en-US" dirty="0"/>
              <a:t>Check others for injuries and provide assistance if you have training </a:t>
            </a:r>
          </a:p>
          <a:p>
            <a:r>
              <a:rPr lang="en-US" dirty="0"/>
              <a:t>Look for and extinguish small fires and clean spills </a:t>
            </a:r>
          </a:p>
          <a:p>
            <a:r>
              <a:rPr lang="en-US" dirty="0"/>
              <a:t>Inspect your home for damage </a:t>
            </a:r>
          </a:p>
          <a:p>
            <a:r>
              <a:rPr lang="en-US" dirty="0"/>
              <a:t>Tune to the Emergency Alert System </a:t>
            </a:r>
          </a:p>
          <a:p>
            <a:r>
              <a:rPr lang="en-US" dirty="0"/>
              <a:t>Expect aftershocks </a:t>
            </a:r>
          </a:p>
          <a:p>
            <a:r>
              <a:rPr lang="en-US" dirty="0"/>
              <a:t>Help neighbors who may require assistance </a:t>
            </a:r>
          </a:p>
        </p:txBody>
      </p:sp>
      <p:sp>
        <p:nvSpPr>
          <p:cNvPr id="6" name="Content Placeholder 5">
            <a:extLst>
              <a:ext uri="{FF2B5EF4-FFF2-40B4-BE49-F238E27FC236}">
                <a16:creationId xmlns:a16="http://schemas.microsoft.com/office/drawing/2014/main" id="{133B1806-86A3-4F88-B469-188030F83A10}"/>
              </a:ext>
            </a:extLst>
          </p:cNvPr>
          <p:cNvSpPr>
            <a:spLocks noGrp="1"/>
          </p:cNvSpPr>
          <p:nvPr>
            <p:ph sz="quarter" idx="12"/>
          </p:nvPr>
        </p:nvSpPr>
        <p:spPr/>
        <p:txBody>
          <a:bodyPr/>
          <a:lstStyle/>
          <a:p>
            <a:r>
              <a:rPr lang="en-US" dirty="0"/>
              <a:t>PM EQ-5</a:t>
            </a:r>
          </a:p>
        </p:txBody>
      </p:sp>
      <p:sp>
        <p:nvSpPr>
          <p:cNvPr id="4" name="Text Placeholder 3">
            <a:extLst>
              <a:ext uri="{FF2B5EF4-FFF2-40B4-BE49-F238E27FC236}">
                <a16:creationId xmlns:a16="http://schemas.microsoft.com/office/drawing/2014/main" id="{A8895730-74BC-4761-B17B-E2DAFE042B18}"/>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F5255A0E-65EB-467C-871A-B461B7A298F4}"/>
              </a:ext>
            </a:extLst>
          </p:cNvPr>
          <p:cNvSpPr>
            <a:spLocks noGrp="1"/>
          </p:cNvSpPr>
          <p:nvPr>
            <p:ph type="body" sz="quarter" idx="11"/>
          </p:nvPr>
        </p:nvSpPr>
        <p:spPr/>
        <p:txBody>
          <a:bodyPr/>
          <a:lstStyle/>
          <a:p>
            <a:r>
              <a:rPr lang="en-US" dirty="0"/>
              <a:t>EQ-14</a:t>
            </a:r>
          </a:p>
        </p:txBody>
      </p:sp>
    </p:spTree>
    <p:extLst>
      <p:ext uri="{BB962C8B-B14F-4D97-AF65-F5344CB8AC3E}">
        <p14:creationId xmlns:p14="http://schemas.microsoft.com/office/powerpoint/2010/main" val="4266620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4369CB-C045-43E1-A536-C1B0263024CF}"/>
              </a:ext>
            </a:extLst>
          </p:cNvPr>
          <p:cNvSpPr>
            <a:spLocks noGrp="1"/>
          </p:cNvSpPr>
          <p:nvPr>
            <p:ph type="title"/>
          </p:nvPr>
        </p:nvSpPr>
        <p:spPr/>
        <p:txBody>
          <a:bodyPr/>
          <a:lstStyle/>
          <a:p>
            <a:r>
              <a:rPr lang="en-US" dirty="0"/>
              <a:t>Final Questions?</a:t>
            </a:r>
            <a:r>
              <a:rPr lang="en-US" sz="800" dirty="0"/>
              <a:t> </a:t>
            </a:r>
            <a:r>
              <a:rPr lang="en-US" sz="800" dirty="0">
                <a:solidFill>
                  <a:srgbClr val="448431"/>
                </a:solidFill>
              </a:rPr>
              <a:t>(Annex 2)</a:t>
            </a:r>
            <a:endParaRPr lang="en-US" dirty="0">
              <a:solidFill>
                <a:srgbClr val="448431"/>
              </a:solidFill>
            </a:endParaRPr>
          </a:p>
        </p:txBody>
      </p:sp>
      <p:sp>
        <p:nvSpPr>
          <p:cNvPr id="2" name="Content Placeholder 1">
            <a:extLst>
              <a:ext uri="{FF2B5EF4-FFF2-40B4-BE49-F238E27FC236}">
                <a16:creationId xmlns:a16="http://schemas.microsoft.com/office/drawing/2014/main" id="{799A4162-54E5-4E1D-8BA3-458D070FEFC5}"/>
              </a:ext>
            </a:extLst>
          </p:cNvPr>
          <p:cNvSpPr>
            <a:spLocks noGrp="1"/>
          </p:cNvSpPr>
          <p:nvPr>
            <p:ph idx="1"/>
          </p:nvPr>
        </p:nvSpPr>
        <p:spPr/>
        <p:txBody>
          <a:bodyPr anchor="ctr"/>
          <a:lstStyle/>
          <a:p>
            <a:pPr algn="ctr"/>
            <a:r>
              <a:rPr lang="en-US" dirty="0"/>
              <a:t>Additional questions, comments, or concerns about earthquakes? </a:t>
            </a:r>
          </a:p>
        </p:txBody>
      </p:sp>
      <p:sp>
        <p:nvSpPr>
          <p:cNvPr id="4" name="Text Placeholder 3">
            <a:extLst>
              <a:ext uri="{FF2B5EF4-FFF2-40B4-BE49-F238E27FC236}">
                <a16:creationId xmlns:a16="http://schemas.microsoft.com/office/drawing/2014/main" id="{E12F4533-8E6B-4C53-A680-E255086B8E4C}"/>
              </a:ext>
            </a:extLst>
          </p:cNvPr>
          <p:cNvSpPr>
            <a:spLocks noGrp="1"/>
          </p:cNvSpPr>
          <p:nvPr>
            <p:ph type="body" sz="quarter" idx="10"/>
          </p:nvPr>
        </p:nvSpPr>
        <p:spPr/>
        <p:txBody>
          <a:bodyPr/>
          <a:lstStyle/>
          <a:p>
            <a:r>
              <a:rPr lang="en-US" dirty="0"/>
              <a:t>CERT Hazard Annex: Earthquake</a:t>
            </a:r>
          </a:p>
        </p:txBody>
      </p:sp>
      <p:sp>
        <p:nvSpPr>
          <p:cNvPr id="5" name="Text Placeholder 4">
            <a:extLst>
              <a:ext uri="{FF2B5EF4-FFF2-40B4-BE49-F238E27FC236}">
                <a16:creationId xmlns:a16="http://schemas.microsoft.com/office/drawing/2014/main" id="{F942B295-5829-48EE-A648-6CAA0F03BA85}"/>
              </a:ext>
            </a:extLst>
          </p:cNvPr>
          <p:cNvSpPr>
            <a:spLocks noGrp="1"/>
          </p:cNvSpPr>
          <p:nvPr>
            <p:ph type="body" sz="quarter" idx="11"/>
          </p:nvPr>
        </p:nvSpPr>
        <p:spPr/>
        <p:txBody>
          <a:bodyPr/>
          <a:lstStyle/>
          <a:p>
            <a:r>
              <a:rPr lang="en-US" dirty="0"/>
              <a:t>EQ-15</a:t>
            </a:r>
          </a:p>
        </p:txBody>
      </p:sp>
    </p:spTree>
    <p:extLst>
      <p:ext uri="{BB962C8B-B14F-4D97-AF65-F5344CB8AC3E}">
        <p14:creationId xmlns:p14="http://schemas.microsoft.com/office/powerpoint/2010/main" val="1956916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80D756-7828-8E49-B7B8-3DAFD170FE7A}"/>
              </a:ext>
            </a:extLst>
          </p:cNvPr>
          <p:cNvSpPr>
            <a:spLocks noGrp="1"/>
          </p:cNvSpPr>
          <p:nvPr>
            <p:ph type="title"/>
          </p:nvPr>
        </p:nvSpPr>
        <p:spPr>
          <a:xfrm>
            <a:off x="628650" y="2185687"/>
            <a:ext cx="7886700" cy="1325563"/>
          </a:xfrm>
        </p:spPr>
        <p:txBody>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Extreme Heat</a:t>
            </a:r>
          </a:p>
        </p:txBody>
      </p:sp>
      <p:sp>
        <p:nvSpPr>
          <p:cNvPr id="3" name="Text Placeholder 2">
            <a:extLst>
              <a:ext uri="{FF2B5EF4-FFF2-40B4-BE49-F238E27FC236}">
                <a16:creationId xmlns:a16="http://schemas.microsoft.com/office/drawing/2014/main" id="{FFEEE345-39D5-4646-B343-613AD936CC02}"/>
              </a:ext>
            </a:extLst>
          </p:cNvPr>
          <p:cNvSpPr>
            <a:spLocks noGrp="1"/>
          </p:cNvSpPr>
          <p:nvPr>
            <p:ph type="body" sz="quarter" idx="11"/>
          </p:nvPr>
        </p:nvSpPr>
        <p:spPr>
          <a:xfrm>
            <a:off x="-31899" y="1583365"/>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endParaRPr lang="en-US" sz="5000" dirty="0"/>
          </a:p>
        </p:txBody>
      </p:sp>
    </p:spTree>
    <p:extLst>
      <p:ext uri="{BB962C8B-B14F-4D97-AF65-F5344CB8AC3E}">
        <p14:creationId xmlns:p14="http://schemas.microsoft.com/office/powerpoint/2010/main" val="91431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A642C-1C3A-4E12-B591-E3BC83E03658}"/>
              </a:ext>
            </a:extLst>
          </p:cNvPr>
          <p:cNvSpPr>
            <a:spLocks noGrp="1"/>
          </p:cNvSpPr>
          <p:nvPr>
            <p:ph type="title"/>
          </p:nvPr>
        </p:nvSpPr>
        <p:spPr/>
        <p:txBody>
          <a:bodyPr/>
          <a:lstStyle/>
          <a:p>
            <a:r>
              <a:rPr lang="en-US" dirty="0"/>
              <a:t>Introduction</a:t>
            </a:r>
            <a:r>
              <a:rPr lang="en-US" sz="800" dirty="0"/>
              <a:t> </a:t>
            </a:r>
            <a:r>
              <a:rPr lang="en-US" sz="800" dirty="0">
                <a:solidFill>
                  <a:srgbClr val="448431"/>
                </a:solidFill>
              </a:rPr>
              <a:t>(Annex 3)</a:t>
            </a:r>
            <a:endParaRPr lang="en-US" dirty="0">
              <a:solidFill>
                <a:srgbClr val="448431"/>
              </a:solidFill>
            </a:endParaRPr>
          </a:p>
        </p:txBody>
      </p:sp>
      <p:sp>
        <p:nvSpPr>
          <p:cNvPr id="2" name="Content Placeholder 1">
            <a:extLst>
              <a:ext uri="{FF2B5EF4-FFF2-40B4-BE49-F238E27FC236}">
                <a16:creationId xmlns:a16="http://schemas.microsoft.com/office/drawing/2014/main" id="{EFD0D6CA-C5F6-4F7B-B60D-761DE9CEF04C}"/>
              </a:ext>
            </a:extLst>
          </p:cNvPr>
          <p:cNvSpPr>
            <a:spLocks noGrp="1"/>
          </p:cNvSpPr>
          <p:nvPr>
            <p:ph idx="1"/>
          </p:nvPr>
        </p:nvSpPr>
        <p:spPr/>
        <p:txBody>
          <a:bodyPr/>
          <a:lstStyle/>
          <a:p>
            <a:r>
              <a:rPr lang="en-US" dirty="0"/>
              <a:t>Extreme heat kills more than 600 people in the United States every year  </a:t>
            </a:r>
          </a:p>
          <a:p>
            <a:r>
              <a:rPr lang="en-US" dirty="0"/>
              <a:t>Heat-related deaths and illnesses are preventable  </a:t>
            </a:r>
          </a:p>
          <a:p>
            <a:r>
              <a:rPr lang="en-US" dirty="0"/>
              <a:t>Some groups—including older adults, young people, outdoor workers, and people with chronic medical conditions—are more vulnerable to extreme heat and more likely to develop heat-related illnesses </a:t>
            </a:r>
          </a:p>
        </p:txBody>
      </p:sp>
      <p:sp>
        <p:nvSpPr>
          <p:cNvPr id="6" name="Content Placeholder 5">
            <a:extLst>
              <a:ext uri="{FF2B5EF4-FFF2-40B4-BE49-F238E27FC236}">
                <a16:creationId xmlns:a16="http://schemas.microsoft.com/office/drawing/2014/main" id="{71B8C587-91E2-4A46-BC62-2AA3FA8BD562}"/>
              </a:ext>
            </a:extLst>
          </p:cNvPr>
          <p:cNvSpPr>
            <a:spLocks noGrp="1"/>
          </p:cNvSpPr>
          <p:nvPr>
            <p:ph sz="quarter" idx="12"/>
          </p:nvPr>
        </p:nvSpPr>
        <p:spPr/>
        <p:txBody>
          <a:bodyPr/>
          <a:lstStyle/>
          <a:p>
            <a:r>
              <a:rPr lang="en-US" dirty="0"/>
              <a:t>PM EH-1</a:t>
            </a:r>
          </a:p>
        </p:txBody>
      </p:sp>
      <p:sp>
        <p:nvSpPr>
          <p:cNvPr id="4" name="Text Placeholder 3">
            <a:extLst>
              <a:ext uri="{FF2B5EF4-FFF2-40B4-BE49-F238E27FC236}">
                <a16:creationId xmlns:a16="http://schemas.microsoft.com/office/drawing/2014/main" id="{4CED1A95-3DFE-43EF-9EB9-EE33D578CAA2}"/>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B95812DB-59BA-498D-89D4-A49D1F737979}"/>
              </a:ext>
            </a:extLst>
          </p:cNvPr>
          <p:cNvSpPr>
            <a:spLocks noGrp="1"/>
          </p:cNvSpPr>
          <p:nvPr>
            <p:ph type="body" sz="quarter" idx="11"/>
          </p:nvPr>
        </p:nvSpPr>
        <p:spPr/>
        <p:txBody>
          <a:bodyPr/>
          <a:lstStyle/>
          <a:p>
            <a:r>
              <a:rPr lang="en-US" dirty="0"/>
              <a:t>EH-1</a:t>
            </a:r>
          </a:p>
        </p:txBody>
      </p:sp>
    </p:spTree>
    <p:extLst>
      <p:ext uri="{BB962C8B-B14F-4D97-AF65-F5344CB8AC3E}">
        <p14:creationId xmlns:p14="http://schemas.microsoft.com/office/powerpoint/2010/main" val="1482107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A642C-1C3A-4E12-B591-E3BC83E03658}"/>
              </a:ext>
            </a:extLst>
          </p:cNvPr>
          <p:cNvSpPr>
            <a:spLocks noGrp="1"/>
          </p:cNvSpPr>
          <p:nvPr>
            <p:ph type="title"/>
          </p:nvPr>
        </p:nvSpPr>
        <p:spPr/>
        <p:txBody>
          <a:bodyPr/>
          <a:lstStyle/>
          <a:p>
            <a:r>
              <a:rPr lang="en-US" dirty="0"/>
              <a:t>Introduction</a:t>
            </a:r>
            <a:r>
              <a:rPr lang="en-US" sz="800" dirty="0"/>
              <a:t> </a:t>
            </a:r>
            <a:r>
              <a:rPr lang="en-US" sz="800" dirty="0">
                <a:solidFill>
                  <a:srgbClr val="448431"/>
                </a:solidFill>
              </a:rPr>
              <a:t>(Annex 3) (continued)</a:t>
            </a:r>
            <a:endParaRPr lang="en-US" dirty="0">
              <a:solidFill>
                <a:srgbClr val="448431"/>
              </a:solidFill>
            </a:endParaRPr>
          </a:p>
        </p:txBody>
      </p:sp>
      <p:sp>
        <p:nvSpPr>
          <p:cNvPr id="2" name="Content Placeholder 1">
            <a:extLst>
              <a:ext uri="{FF2B5EF4-FFF2-40B4-BE49-F238E27FC236}">
                <a16:creationId xmlns:a16="http://schemas.microsoft.com/office/drawing/2014/main" id="{EFD0D6CA-C5F6-4F7B-B60D-761DE9CEF04C}"/>
              </a:ext>
            </a:extLst>
          </p:cNvPr>
          <p:cNvSpPr>
            <a:spLocks noGrp="1"/>
          </p:cNvSpPr>
          <p:nvPr>
            <p:ph idx="1"/>
          </p:nvPr>
        </p:nvSpPr>
        <p:spPr/>
        <p:txBody>
          <a:bodyPr/>
          <a:lstStyle/>
          <a:p>
            <a:r>
              <a:rPr lang="en-US" dirty="0"/>
              <a:t>Heat stroke is life-threatening </a:t>
            </a:r>
          </a:p>
          <a:p>
            <a:pPr lvl="1"/>
            <a:r>
              <a:rPr lang="en-US" dirty="0"/>
              <a:t>During heat stroke, the body temperature can rise so high that it causes brain damage and can even kill if the body temperature is not lowered to a normal range quickly </a:t>
            </a:r>
          </a:p>
        </p:txBody>
      </p:sp>
      <p:sp>
        <p:nvSpPr>
          <p:cNvPr id="6" name="Content Placeholder 5">
            <a:extLst>
              <a:ext uri="{FF2B5EF4-FFF2-40B4-BE49-F238E27FC236}">
                <a16:creationId xmlns:a16="http://schemas.microsoft.com/office/drawing/2014/main" id="{71B8C587-91E2-4A46-BC62-2AA3FA8BD562}"/>
              </a:ext>
            </a:extLst>
          </p:cNvPr>
          <p:cNvSpPr>
            <a:spLocks noGrp="1"/>
          </p:cNvSpPr>
          <p:nvPr>
            <p:ph sz="quarter" idx="12"/>
          </p:nvPr>
        </p:nvSpPr>
        <p:spPr/>
        <p:txBody>
          <a:bodyPr/>
          <a:lstStyle/>
          <a:p>
            <a:r>
              <a:rPr lang="en-US" dirty="0"/>
              <a:t>PM EH-1</a:t>
            </a:r>
          </a:p>
        </p:txBody>
      </p:sp>
      <p:sp>
        <p:nvSpPr>
          <p:cNvPr id="4" name="Text Placeholder 3">
            <a:extLst>
              <a:ext uri="{FF2B5EF4-FFF2-40B4-BE49-F238E27FC236}">
                <a16:creationId xmlns:a16="http://schemas.microsoft.com/office/drawing/2014/main" id="{4CED1A95-3DFE-43EF-9EB9-EE33D578CAA2}"/>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B95812DB-59BA-498D-89D4-A49D1F737979}"/>
              </a:ext>
            </a:extLst>
          </p:cNvPr>
          <p:cNvSpPr>
            <a:spLocks noGrp="1"/>
          </p:cNvSpPr>
          <p:nvPr>
            <p:ph type="body" sz="quarter" idx="11"/>
          </p:nvPr>
        </p:nvSpPr>
        <p:spPr/>
        <p:txBody>
          <a:bodyPr/>
          <a:lstStyle/>
          <a:p>
            <a:r>
              <a:rPr lang="en-US" dirty="0"/>
              <a:t>EH-2</a:t>
            </a:r>
          </a:p>
        </p:txBody>
      </p:sp>
    </p:spTree>
    <p:extLst>
      <p:ext uri="{BB962C8B-B14F-4D97-AF65-F5344CB8AC3E}">
        <p14:creationId xmlns:p14="http://schemas.microsoft.com/office/powerpoint/2010/main" val="3636823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91E6AD-A6A7-4086-A697-55248C1DC0E9}"/>
              </a:ext>
            </a:extLst>
          </p:cNvPr>
          <p:cNvSpPr>
            <a:spLocks noGrp="1"/>
          </p:cNvSpPr>
          <p:nvPr>
            <p:ph type="title"/>
          </p:nvPr>
        </p:nvSpPr>
        <p:spPr/>
        <p:txBody>
          <a:bodyPr/>
          <a:lstStyle/>
          <a:p>
            <a:r>
              <a:rPr lang="en-US" dirty="0"/>
              <a:t>Extreme Heat Impacts</a:t>
            </a:r>
          </a:p>
        </p:txBody>
      </p:sp>
      <p:sp>
        <p:nvSpPr>
          <p:cNvPr id="2" name="Content Placeholder 1">
            <a:extLst>
              <a:ext uri="{FF2B5EF4-FFF2-40B4-BE49-F238E27FC236}">
                <a16:creationId xmlns:a16="http://schemas.microsoft.com/office/drawing/2014/main" id="{21F17F78-F28A-4F28-869C-4A070E281075}"/>
              </a:ext>
            </a:extLst>
          </p:cNvPr>
          <p:cNvSpPr>
            <a:spLocks noGrp="1"/>
          </p:cNvSpPr>
          <p:nvPr>
            <p:ph idx="1"/>
          </p:nvPr>
        </p:nvSpPr>
        <p:spPr/>
        <p:txBody>
          <a:bodyPr/>
          <a:lstStyle/>
          <a:p>
            <a:r>
              <a:rPr lang="en-US" dirty="0"/>
              <a:t>Fatalities</a:t>
            </a:r>
          </a:p>
          <a:p>
            <a:pPr lvl="1"/>
            <a:r>
              <a:rPr lang="en-US" dirty="0"/>
              <a:t>People living in urban environments may be at particularly increased risk for death from ambient heat exposure, since urban areas typically have higher heat indexes (combination of heat and humidity) than surrounding suburban or rural areas </a:t>
            </a:r>
          </a:p>
          <a:p>
            <a:r>
              <a:rPr lang="en-US" dirty="0"/>
              <a:t>Disruptions</a:t>
            </a:r>
          </a:p>
          <a:p>
            <a:pPr lvl="1"/>
            <a:r>
              <a:rPr lang="en-US" dirty="0"/>
              <a:t>Extreme heat waves can interrupt power and other utility services </a:t>
            </a:r>
          </a:p>
          <a:p>
            <a:pPr lvl="1"/>
            <a:r>
              <a:rPr lang="en-US" dirty="0"/>
              <a:t>Generates economic losses from power loss </a:t>
            </a:r>
          </a:p>
        </p:txBody>
      </p:sp>
      <p:sp>
        <p:nvSpPr>
          <p:cNvPr id="6" name="Content Placeholder 5">
            <a:extLst>
              <a:ext uri="{FF2B5EF4-FFF2-40B4-BE49-F238E27FC236}">
                <a16:creationId xmlns:a16="http://schemas.microsoft.com/office/drawing/2014/main" id="{DDF2D1EE-F71D-4DF7-BD0D-BAC5CB391D23}"/>
              </a:ext>
            </a:extLst>
          </p:cNvPr>
          <p:cNvSpPr>
            <a:spLocks noGrp="1"/>
          </p:cNvSpPr>
          <p:nvPr>
            <p:ph sz="quarter" idx="12"/>
          </p:nvPr>
        </p:nvSpPr>
        <p:spPr/>
        <p:txBody>
          <a:bodyPr/>
          <a:lstStyle/>
          <a:p>
            <a:r>
              <a:rPr lang="en-US" dirty="0"/>
              <a:t>PM EH-1</a:t>
            </a:r>
          </a:p>
        </p:txBody>
      </p:sp>
      <p:sp>
        <p:nvSpPr>
          <p:cNvPr id="4" name="Text Placeholder 3">
            <a:extLst>
              <a:ext uri="{FF2B5EF4-FFF2-40B4-BE49-F238E27FC236}">
                <a16:creationId xmlns:a16="http://schemas.microsoft.com/office/drawing/2014/main" id="{4835BAF6-9AA6-431E-87ED-9550B5534C3C}"/>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571E5114-9ED3-4C9D-9C22-5DD523B423F7}"/>
              </a:ext>
            </a:extLst>
          </p:cNvPr>
          <p:cNvSpPr>
            <a:spLocks noGrp="1"/>
          </p:cNvSpPr>
          <p:nvPr>
            <p:ph type="body" sz="quarter" idx="11"/>
          </p:nvPr>
        </p:nvSpPr>
        <p:spPr/>
        <p:txBody>
          <a:bodyPr/>
          <a:lstStyle/>
          <a:p>
            <a:r>
              <a:rPr lang="en-US" dirty="0"/>
              <a:t>EH-3</a:t>
            </a:r>
          </a:p>
        </p:txBody>
      </p:sp>
    </p:spTree>
    <p:extLst>
      <p:ext uri="{BB962C8B-B14F-4D97-AF65-F5344CB8AC3E}">
        <p14:creationId xmlns:p14="http://schemas.microsoft.com/office/powerpoint/2010/main" val="4174010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B4528-538A-49C0-A566-50A69396CCDE}"/>
              </a:ext>
            </a:extLst>
          </p:cNvPr>
          <p:cNvSpPr>
            <a:spLocks noGrp="1"/>
          </p:cNvSpPr>
          <p:nvPr>
            <p:ph type="title"/>
          </p:nvPr>
        </p:nvSpPr>
        <p:spPr>
          <a:xfrm>
            <a:off x="315142" y="320678"/>
            <a:ext cx="6128188" cy="1017672"/>
          </a:xfrm>
        </p:spPr>
        <p:txBody>
          <a:bodyPr/>
          <a:lstStyle/>
          <a:p>
            <a:r>
              <a:rPr lang="en-US" dirty="0"/>
              <a:t>Extreme Heat Impacts</a:t>
            </a:r>
            <a:r>
              <a:rPr lang="en-US" sz="500" dirty="0"/>
              <a:t> (</a:t>
            </a:r>
            <a:r>
              <a:rPr lang="en-US" sz="500" dirty="0">
                <a:solidFill>
                  <a:srgbClr val="448431"/>
                </a:solidFill>
              </a:rPr>
              <a:t>continued)</a:t>
            </a:r>
            <a:endParaRPr lang="en-US" dirty="0">
              <a:solidFill>
                <a:srgbClr val="448431"/>
              </a:solidFill>
            </a:endParaRPr>
          </a:p>
        </p:txBody>
      </p:sp>
      <p:sp>
        <p:nvSpPr>
          <p:cNvPr id="2" name="Content Placeholder 1">
            <a:extLst>
              <a:ext uri="{FF2B5EF4-FFF2-40B4-BE49-F238E27FC236}">
                <a16:creationId xmlns:a16="http://schemas.microsoft.com/office/drawing/2014/main" id="{2D24C034-7EB8-4CF6-BFE1-3F7E0764E6F3}"/>
              </a:ext>
            </a:extLst>
          </p:cNvPr>
          <p:cNvSpPr>
            <a:spLocks noGrp="1"/>
          </p:cNvSpPr>
          <p:nvPr>
            <p:ph idx="1"/>
          </p:nvPr>
        </p:nvSpPr>
        <p:spPr/>
        <p:txBody>
          <a:bodyPr/>
          <a:lstStyle/>
          <a:p>
            <a:r>
              <a:rPr lang="en-US" dirty="0"/>
              <a:t>Three main illnesses that can be associated with extreme heat</a:t>
            </a:r>
          </a:p>
          <a:p>
            <a:pPr lvl="1"/>
            <a:r>
              <a:rPr lang="en-US" dirty="0"/>
              <a:t>Heat cramps</a:t>
            </a:r>
          </a:p>
          <a:p>
            <a:pPr lvl="1"/>
            <a:r>
              <a:rPr lang="en-US" dirty="0"/>
              <a:t>Heat exhaustion </a:t>
            </a:r>
          </a:p>
          <a:p>
            <a:pPr lvl="1"/>
            <a:r>
              <a:rPr lang="en-US" dirty="0"/>
              <a:t>Heat stroke </a:t>
            </a:r>
          </a:p>
          <a:p>
            <a:r>
              <a:rPr lang="en-US" dirty="0"/>
              <a:t>Know the symptoms </a:t>
            </a:r>
          </a:p>
          <a:p>
            <a:r>
              <a:rPr lang="en-US" dirty="0"/>
              <a:t>Be ready to give aid </a:t>
            </a:r>
          </a:p>
          <a:p>
            <a:r>
              <a:rPr lang="en-US" dirty="0"/>
              <a:t>Know when to seek medical attention </a:t>
            </a:r>
          </a:p>
        </p:txBody>
      </p:sp>
      <p:pic>
        <p:nvPicPr>
          <p:cNvPr id="7" name="Picture 6" descr="Photo of workers on top of a roof making repairs.">
            <a:extLst>
              <a:ext uri="{FF2B5EF4-FFF2-40B4-BE49-F238E27FC236}">
                <a16:creationId xmlns:a16="http://schemas.microsoft.com/office/drawing/2014/main" id="{F70B8608-26AC-4571-9FC1-D6AC42EE3F3A}"/>
              </a:ext>
            </a:extLst>
          </p:cNvPr>
          <p:cNvPicPr>
            <a:picLocks noChangeAspect="1"/>
          </p:cNvPicPr>
          <p:nvPr/>
        </p:nvPicPr>
        <p:blipFill>
          <a:blip r:embed="rId2"/>
          <a:stretch>
            <a:fillRect/>
          </a:stretch>
        </p:blipFill>
        <p:spPr>
          <a:xfrm>
            <a:off x="4672668" y="2170351"/>
            <a:ext cx="3563748" cy="2272798"/>
          </a:xfrm>
          <a:prstGeom prst="rect">
            <a:avLst/>
          </a:prstGeom>
        </p:spPr>
      </p:pic>
      <p:sp>
        <p:nvSpPr>
          <p:cNvPr id="6" name="Content Placeholder 5">
            <a:extLst>
              <a:ext uri="{FF2B5EF4-FFF2-40B4-BE49-F238E27FC236}">
                <a16:creationId xmlns:a16="http://schemas.microsoft.com/office/drawing/2014/main" id="{D4449D49-A847-4BF2-B0A4-DB5952BB65CC}"/>
              </a:ext>
            </a:extLst>
          </p:cNvPr>
          <p:cNvSpPr>
            <a:spLocks noGrp="1"/>
          </p:cNvSpPr>
          <p:nvPr>
            <p:ph sz="quarter" idx="12"/>
          </p:nvPr>
        </p:nvSpPr>
        <p:spPr/>
        <p:txBody>
          <a:bodyPr/>
          <a:lstStyle/>
          <a:p>
            <a:r>
              <a:rPr lang="en-US" dirty="0"/>
              <a:t>PM EH-1</a:t>
            </a:r>
          </a:p>
        </p:txBody>
      </p:sp>
      <p:sp>
        <p:nvSpPr>
          <p:cNvPr id="5" name="Text Placeholder 4">
            <a:extLst>
              <a:ext uri="{FF2B5EF4-FFF2-40B4-BE49-F238E27FC236}">
                <a16:creationId xmlns:a16="http://schemas.microsoft.com/office/drawing/2014/main" id="{83C941AB-BC02-441A-8705-3DE47202D821}"/>
              </a:ext>
            </a:extLst>
          </p:cNvPr>
          <p:cNvSpPr>
            <a:spLocks noGrp="1"/>
          </p:cNvSpPr>
          <p:nvPr>
            <p:ph type="body" sz="quarter" idx="11"/>
          </p:nvPr>
        </p:nvSpPr>
        <p:spPr/>
        <p:txBody>
          <a:bodyPr/>
          <a:lstStyle/>
          <a:p>
            <a:r>
              <a:rPr lang="en-US" dirty="0"/>
              <a:t>EH-4</a:t>
            </a:r>
          </a:p>
        </p:txBody>
      </p:sp>
      <p:sp>
        <p:nvSpPr>
          <p:cNvPr id="4" name="Text Placeholder 3">
            <a:extLst>
              <a:ext uri="{FF2B5EF4-FFF2-40B4-BE49-F238E27FC236}">
                <a16:creationId xmlns:a16="http://schemas.microsoft.com/office/drawing/2014/main" id="{8237FCA1-E530-4D93-83C3-7A3F7705CA87}"/>
              </a:ext>
            </a:extLst>
          </p:cNvPr>
          <p:cNvSpPr>
            <a:spLocks noGrp="1"/>
          </p:cNvSpPr>
          <p:nvPr>
            <p:ph type="body" sz="quarter" idx="10"/>
          </p:nvPr>
        </p:nvSpPr>
        <p:spPr/>
        <p:txBody>
          <a:bodyPr/>
          <a:lstStyle/>
          <a:p>
            <a:r>
              <a:rPr lang="en-US" dirty="0"/>
              <a:t>CERT Hazard Annex: Extreme Heat</a:t>
            </a:r>
          </a:p>
        </p:txBody>
      </p:sp>
    </p:spTree>
    <p:extLst>
      <p:ext uri="{BB962C8B-B14F-4D97-AF65-F5344CB8AC3E}">
        <p14:creationId xmlns:p14="http://schemas.microsoft.com/office/powerpoint/2010/main" val="261120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04E41-BA42-4A55-AD92-26F0D0367243}"/>
              </a:ext>
            </a:extLst>
          </p:cNvPr>
          <p:cNvSpPr>
            <a:spLocks noGrp="1"/>
          </p:cNvSpPr>
          <p:nvPr>
            <p:ph type="title"/>
          </p:nvPr>
        </p:nvSpPr>
        <p:spPr/>
        <p:txBody>
          <a:bodyPr>
            <a:normAutofit fontScale="90000"/>
          </a:bodyPr>
          <a:lstStyle/>
          <a:p>
            <a:r>
              <a:rPr lang="en-US" dirty="0"/>
              <a:t>Extreme Heat Preparedness </a:t>
            </a:r>
            <a:r>
              <a:rPr lang="en-US" dirty="0">
                <a:solidFill>
                  <a:srgbClr val="448431"/>
                </a:solidFill>
              </a:rPr>
              <a:t>(1 of 3)</a:t>
            </a:r>
          </a:p>
        </p:txBody>
      </p:sp>
      <p:sp>
        <p:nvSpPr>
          <p:cNvPr id="7" name="Content Placeholder 1">
            <a:extLst>
              <a:ext uri="{FF2B5EF4-FFF2-40B4-BE49-F238E27FC236}">
                <a16:creationId xmlns:a16="http://schemas.microsoft.com/office/drawing/2014/main" id="{FB3EDCB1-43FB-4E42-9089-EAD9FF12A48D}"/>
              </a:ext>
            </a:extLst>
          </p:cNvPr>
          <p:cNvSpPr txBox="1">
            <a:spLocks/>
          </p:cNvSpPr>
          <p:nvPr/>
        </p:nvSpPr>
        <p:spPr>
          <a:xfrm>
            <a:off x="467542" y="1673629"/>
            <a:ext cx="8512974" cy="175537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Install additional insulation </a:t>
            </a:r>
          </a:p>
          <a:p>
            <a:pPr lvl="1"/>
            <a:r>
              <a:rPr lang="en-US" dirty="0"/>
              <a:t>Insulation helps keep heat out in the summer as well as to keep heat in during the winter months</a:t>
            </a:r>
          </a:p>
          <a:p>
            <a:r>
              <a:rPr lang="en-US" dirty="0"/>
              <a:t>Protect windows and glass doors </a:t>
            </a:r>
          </a:p>
        </p:txBody>
      </p:sp>
      <p:sp>
        <p:nvSpPr>
          <p:cNvPr id="2" name="Content Placeholder 1">
            <a:extLst>
              <a:ext uri="{FF2B5EF4-FFF2-40B4-BE49-F238E27FC236}">
                <a16:creationId xmlns:a16="http://schemas.microsoft.com/office/drawing/2014/main" id="{71E4AC52-D9C7-4A14-9DF9-57154CB93491}"/>
              </a:ext>
            </a:extLst>
          </p:cNvPr>
          <p:cNvSpPr>
            <a:spLocks noGrp="1"/>
          </p:cNvSpPr>
          <p:nvPr>
            <p:ph idx="1"/>
          </p:nvPr>
        </p:nvSpPr>
        <p:spPr>
          <a:xfrm>
            <a:off x="467542" y="3385437"/>
            <a:ext cx="5401242" cy="800670"/>
          </a:xfrm>
        </p:spPr>
        <p:txBody>
          <a:bodyPr/>
          <a:lstStyle/>
          <a:p>
            <a:pPr lvl="1"/>
            <a:r>
              <a:rPr lang="en-US" dirty="0"/>
              <a:t>Consider keeping storm windows installed throughout the year</a:t>
            </a:r>
          </a:p>
        </p:txBody>
      </p:sp>
      <p:sp>
        <p:nvSpPr>
          <p:cNvPr id="8" name="Content Placeholder 1">
            <a:extLst>
              <a:ext uri="{FF2B5EF4-FFF2-40B4-BE49-F238E27FC236}">
                <a16:creationId xmlns:a16="http://schemas.microsoft.com/office/drawing/2014/main" id="{877E6744-4F33-4E38-BC66-98376B819D60}"/>
              </a:ext>
            </a:extLst>
          </p:cNvPr>
          <p:cNvSpPr txBox="1">
            <a:spLocks/>
          </p:cNvSpPr>
          <p:nvPr/>
        </p:nvSpPr>
        <p:spPr>
          <a:xfrm>
            <a:off x="467543" y="4177718"/>
            <a:ext cx="6010390" cy="160129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attic fans</a:t>
            </a:r>
          </a:p>
          <a:p>
            <a:pPr lvl="1"/>
            <a:r>
              <a:rPr lang="en-US" dirty="0"/>
              <a:t>Because heat rises, attic fans can help clear the hottest air from the home</a:t>
            </a:r>
          </a:p>
        </p:txBody>
      </p:sp>
      <p:pic>
        <p:nvPicPr>
          <p:cNvPr id="9" name="Picture 8" descr="Illustration of a house with blue arrows indicating airflow going in from the outside through windows and red arrows showing airflow going out through attic vents.">
            <a:extLst>
              <a:ext uri="{FF2B5EF4-FFF2-40B4-BE49-F238E27FC236}">
                <a16:creationId xmlns:a16="http://schemas.microsoft.com/office/drawing/2014/main" id="{789878A2-7931-43DD-8B9C-BBA4AF252ABB}"/>
              </a:ext>
            </a:extLst>
          </p:cNvPr>
          <p:cNvPicPr>
            <a:picLocks noChangeAspect="1"/>
          </p:cNvPicPr>
          <p:nvPr/>
        </p:nvPicPr>
        <p:blipFill>
          <a:blip r:embed="rId2"/>
          <a:stretch>
            <a:fillRect/>
          </a:stretch>
        </p:blipFill>
        <p:spPr>
          <a:xfrm>
            <a:off x="6343443" y="3151776"/>
            <a:ext cx="2162414" cy="1755371"/>
          </a:xfrm>
          <a:prstGeom prst="rect">
            <a:avLst/>
          </a:prstGeom>
        </p:spPr>
      </p:pic>
      <p:sp>
        <p:nvSpPr>
          <p:cNvPr id="6" name="Content Placeholder 5">
            <a:extLst>
              <a:ext uri="{FF2B5EF4-FFF2-40B4-BE49-F238E27FC236}">
                <a16:creationId xmlns:a16="http://schemas.microsoft.com/office/drawing/2014/main" id="{E6E03411-D8CD-4E9F-B7C5-40CB6EB6E58C}"/>
              </a:ext>
            </a:extLst>
          </p:cNvPr>
          <p:cNvSpPr>
            <a:spLocks noGrp="1"/>
          </p:cNvSpPr>
          <p:nvPr>
            <p:ph sz="quarter" idx="12"/>
          </p:nvPr>
        </p:nvSpPr>
        <p:spPr/>
        <p:txBody>
          <a:bodyPr/>
          <a:lstStyle/>
          <a:p>
            <a:r>
              <a:rPr lang="en-US" dirty="0"/>
              <a:t>PM EH-1</a:t>
            </a:r>
          </a:p>
        </p:txBody>
      </p:sp>
      <p:sp>
        <p:nvSpPr>
          <p:cNvPr id="5" name="Text Placeholder 4">
            <a:extLst>
              <a:ext uri="{FF2B5EF4-FFF2-40B4-BE49-F238E27FC236}">
                <a16:creationId xmlns:a16="http://schemas.microsoft.com/office/drawing/2014/main" id="{D71AEAFE-BE37-406B-BD47-E3BBF94DEB2A}"/>
              </a:ext>
            </a:extLst>
          </p:cNvPr>
          <p:cNvSpPr>
            <a:spLocks noGrp="1"/>
          </p:cNvSpPr>
          <p:nvPr>
            <p:ph type="body" sz="quarter" idx="11"/>
          </p:nvPr>
        </p:nvSpPr>
        <p:spPr/>
        <p:txBody>
          <a:bodyPr/>
          <a:lstStyle/>
          <a:p>
            <a:r>
              <a:rPr lang="en-US" dirty="0"/>
              <a:t>EH-5</a:t>
            </a:r>
          </a:p>
        </p:txBody>
      </p:sp>
      <p:sp>
        <p:nvSpPr>
          <p:cNvPr id="4" name="Text Placeholder 3">
            <a:extLst>
              <a:ext uri="{FF2B5EF4-FFF2-40B4-BE49-F238E27FC236}">
                <a16:creationId xmlns:a16="http://schemas.microsoft.com/office/drawing/2014/main" id="{EF0F282B-FA48-4A86-AEC3-D6CB6B2D8264}"/>
              </a:ext>
            </a:extLst>
          </p:cNvPr>
          <p:cNvSpPr>
            <a:spLocks noGrp="1"/>
          </p:cNvSpPr>
          <p:nvPr>
            <p:ph type="body" sz="quarter" idx="10"/>
          </p:nvPr>
        </p:nvSpPr>
        <p:spPr/>
        <p:txBody>
          <a:bodyPr/>
          <a:lstStyle/>
          <a:p>
            <a:r>
              <a:rPr lang="en-US" dirty="0"/>
              <a:t>CERT Hazard Annex: Extreme Heat</a:t>
            </a:r>
          </a:p>
        </p:txBody>
      </p:sp>
    </p:spTree>
    <p:extLst>
      <p:ext uri="{BB962C8B-B14F-4D97-AF65-F5344CB8AC3E}">
        <p14:creationId xmlns:p14="http://schemas.microsoft.com/office/powerpoint/2010/main" val="59071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C4B1CE-B2AA-4365-8299-5FC80A9B49A6}"/>
              </a:ext>
            </a:extLst>
          </p:cNvPr>
          <p:cNvSpPr>
            <a:spLocks noGrp="1"/>
          </p:cNvSpPr>
          <p:nvPr>
            <p:ph type="title"/>
          </p:nvPr>
        </p:nvSpPr>
        <p:spPr/>
        <p:txBody>
          <a:bodyPr/>
          <a:lstStyle/>
          <a:p>
            <a:r>
              <a:rPr lang="en-US" dirty="0"/>
              <a:t>Avalanche Impacts</a:t>
            </a:r>
          </a:p>
        </p:txBody>
      </p:sp>
      <p:sp>
        <p:nvSpPr>
          <p:cNvPr id="2" name="Content Placeholder 1">
            <a:extLst>
              <a:ext uri="{FF2B5EF4-FFF2-40B4-BE49-F238E27FC236}">
                <a16:creationId xmlns:a16="http://schemas.microsoft.com/office/drawing/2014/main" id="{490D145D-5A5D-476B-8692-7FE8D2084A75}"/>
              </a:ext>
            </a:extLst>
          </p:cNvPr>
          <p:cNvSpPr>
            <a:spLocks noGrp="1"/>
          </p:cNvSpPr>
          <p:nvPr>
            <p:ph idx="1"/>
          </p:nvPr>
        </p:nvSpPr>
        <p:spPr/>
        <p:txBody>
          <a:bodyPr/>
          <a:lstStyle/>
          <a:p>
            <a:r>
              <a:rPr lang="en-US" dirty="0"/>
              <a:t>Fatalities</a:t>
            </a:r>
          </a:p>
          <a:p>
            <a:pPr lvl="1"/>
            <a:r>
              <a:rPr lang="en-US" dirty="0"/>
              <a:t>Typically caused by some combination of asphyxia, trauma, and hypothermia </a:t>
            </a:r>
          </a:p>
          <a:p>
            <a:pPr lvl="1"/>
            <a:r>
              <a:rPr lang="en-US" dirty="0"/>
              <a:t>Responsible for an average of 28 deaths every winter in the United States </a:t>
            </a:r>
          </a:p>
          <a:p>
            <a:r>
              <a:rPr lang="en-US" dirty="0"/>
              <a:t>Disruptions</a:t>
            </a:r>
          </a:p>
          <a:p>
            <a:pPr lvl="1"/>
            <a:r>
              <a:rPr lang="en-US" dirty="0"/>
              <a:t>Interrupts transportation, power, and other services </a:t>
            </a:r>
          </a:p>
          <a:p>
            <a:pPr lvl="1"/>
            <a:r>
              <a:rPr lang="en-US" dirty="0"/>
              <a:t>Generates economic losses from damages to structures and roadways </a:t>
            </a:r>
          </a:p>
        </p:txBody>
      </p:sp>
      <p:sp>
        <p:nvSpPr>
          <p:cNvPr id="9" name="Content Placeholder 8">
            <a:extLst>
              <a:ext uri="{FF2B5EF4-FFF2-40B4-BE49-F238E27FC236}">
                <a16:creationId xmlns:a16="http://schemas.microsoft.com/office/drawing/2014/main" id="{4915BA7B-7802-425F-8DCE-97AD5E871BE6}"/>
              </a:ext>
            </a:extLst>
          </p:cNvPr>
          <p:cNvSpPr>
            <a:spLocks noGrp="1"/>
          </p:cNvSpPr>
          <p:nvPr>
            <p:ph sz="quarter" idx="12"/>
          </p:nvPr>
        </p:nvSpPr>
        <p:spPr/>
        <p:txBody>
          <a:bodyPr/>
          <a:lstStyle/>
          <a:p>
            <a:r>
              <a:rPr lang="en-US" dirty="0"/>
              <a:t>PM AV-1</a:t>
            </a:r>
          </a:p>
        </p:txBody>
      </p:sp>
      <p:sp>
        <p:nvSpPr>
          <p:cNvPr id="7" name="Text Placeholder 6">
            <a:extLst>
              <a:ext uri="{FF2B5EF4-FFF2-40B4-BE49-F238E27FC236}">
                <a16:creationId xmlns:a16="http://schemas.microsoft.com/office/drawing/2014/main" id="{ACC422B2-FA3D-4657-9FD1-A4B6D7C6B549}"/>
              </a:ext>
            </a:extLst>
          </p:cNvPr>
          <p:cNvSpPr>
            <a:spLocks noGrp="1"/>
          </p:cNvSpPr>
          <p:nvPr>
            <p:ph type="body" sz="quarter" idx="10"/>
          </p:nvPr>
        </p:nvSpPr>
        <p:spPr/>
        <p:txBody>
          <a:bodyPr/>
          <a:lstStyle/>
          <a:p>
            <a:r>
              <a:rPr lang="en-US" dirty="0"/>
              <a:t>CERT Hazard Annex: Avalanche</a:t>
            </a:r>
          </a:p>
        </p:txBody>
      </p:sp>
      <p:sp>
        <p:nvSpPr>
          <p:cNvPr id="8" name="Text Placeholder 7">
            <a:extLst>
              <a:ext uri="{FF2B5EF4-FFF2-40B4-BE49-F238E27FC236}">
                <a16:creationId xmlns:a16="http://schemas.microsoft.com/office/drawing/2014/main" id="{D9BA38BA-768C-42DC-90F0-81F3E2317E7F}"/>
              </a:ext>
            </a:extLst>
          </p:cNvPr>
          <p:cNvSpPr>
            <a:spLocks noGrp="1"/>
          </p:cNvSpPr>
          <p:nvPr>
            <p:ph type="body" sz="quarter" idx="11"/>
          </p:nvPr>
        </p:nvSpPr>
        <p:spPr/>
        <p:txBody>
          <a:bodyPr/>
          <a:lstStyle/>
          <a:p>
            <a:r>
              <a:rPr lang="en-US" dirty="0"/>
              <a:t>AV-2</a:t>
            </a:r>
          </a:p>
        </p:txBody>
      </p:sp>
    </p:spTree>
    <p:extLst>
      <p:ext uri="{BB962C8B-B14F-4D97-AF65-F5344CB8AC3E}">
        <p14:creationId xmlns:p14="http://schemas.microsoft.com/office/powerpoint/2010/main" val="2901820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04E41-BA42-4A55-AD92-26F0D0367243}"/>
              </a:ext>
            </a:extLst>
          </p:cNvPr>
          <p:cNvSpPr>
            <a:spLocks noGrp="1"/>
          </p:cNvSpPr>
          <p:nvPr>
            <p:ph type="title"/>
          </p:nvPr>
        </p:nvSpPr>
        <p:spPr/>
        <p:txBody>
          <a:bodyPr>
            <a:normAutofit fontScale="90000"/>
          </a:bodyPr>
          <a:lstStyle/>
          <a:p>
            <a:r>
              <a:rPr lang="en-US" dirty="0"/>
              <a:t>Extreme Heat Preparedness </a:t>
            </a:r>
            <a:r>
              <a:rPr lang="en-US" dirty="0">
                <a:solidFill>
                  <a:srgbClr val="448431"/>
                </a:solidFill>
              </a:rPr>
              <a:t>(2 of 3)</a:t>
            </a:r>
          </a:p>
        </p:txBody>
      </p:sp>
      <p:sp>
        <p:nvSpPr>
          <p:cNvPr id="13" name="Content Placeholder 12">
            <a:extLst>
              <a:ext uri="{FF2B5EF4-FFF2-40B4-BE49-F238E27FC236}">
                <a16:creationId xmlns:a16="http://schemas.microsoft.com/office/drawing/2014/main" id="{3358CC8E-C26C-497F-BBA3-DE4F1C9B40D2}"/>
              </a:ext>
            </a:extLst>
          </p:cNvPr>
          <p:cNvSpPr>
            <a:spLocks noGrp="1"/>
          </p:cNvSpPr>
          <p:nvPr>
            <p:ph idx="1"/>
          </p:nvPr>
        </p:nvSpPr>
        <p:spPr/>
        <p:txBody>
          <a:bodyPr/>
          <a:lstStyle/>
          <a:p>
            <a:r>
              <a:rPr lang="en-US" dirty="0"/>
              <a:t>Install window air conditioners snugly and insulate if necessary </a:t>
            </a:r>
          </a:p>
          <a:p>
            <a:r>
              <a:rPr lang="en-US" dirty="0"/>
              <a:t>Inspect air conditioning ducts for proper insulation </a:t>
            </a:r>
          </a:p>
          <a:p>
            <a:r>
              <a:rPr lang="en-US" dirty="0"/>
              <a:t>Install window reflectors (for use between windows and drapes), such as aluminum foil- covered cardboard, to reflect heat back outside </a:t>
            </a:r>
          </a:p>
          <a:p>
            <a:r>
              <a:rPr lang="en-US" dirty="0"/>
              <a:t>Weather-strip doors and window sills to keep in cool air </a:t>
            </a:r>
          </a:p>
          <a:p>
            <a:r>
              <a:rPr lang="en-US" dirty="0"/>
              <a:t>Cover windows that receive morning or afternoon sun with drapes, shades, awnings, or louvers </a:t>
            </a:r>
            <a:endParaRPr lang="en-US" b="1" dirty="0"/>
          </a:p>
        </p:txBody>
      </p:sp>
      <p:sp>
        <p:nvSpPr>
          <p:cNvPr id="16" name="Content Placeholder 15">
            <a:extLst>
              <a:ext uri="{FF2B5EF4-FFF2-40B4-BE49-F238E27FC236}">
                <a16:creationId xmlns:a16="http://schemas.microsoft.com/office/drawing/2014/main" id="{BEE4176B-FF83-4291-9F0A-2E1C253A2FD1}"/>
              </a:ext>
            </a:extLst>
          </p:cNvPr>
          <p:cNvSpPr>
            <a:spLocks noGrp="1"/>
          </p:cNvSpPr>
          <p:nvPr>
            <p:ph sz="quarter" idx="12"/>
          </p:nvPr>
        </p:nvSpPr>
        <p:spPr/>
        <p:txBody>
          <a:bodyPr/>
          <a:lstStyle/>
          <a:p>
            <a:r>
              <a:rPr lang="en-US" dirty="0"/>
              <a:t>PM EH-1</a:t>
            </a:r>
          </a:p>
        </p:txBody>
      </p:sp>
      <p:sp>
        <p:nvSpPr>
          <p:cNvPr id="14" name="Text Placeholder 13">
            <a:extLst>
              <a:ext uri="{FF2B5EF4-FFF2-40B4-BE49-F238E27FC236}">
                <a16:creationId xmlns:a16="http://schemas.microsoft.com/office/drawing/2014/main" id="{4603EB6C-3B0F-4C85-B86D-F9379829E10C}"/>
              </a:ext>
            </a:extLst>
          </p:cNvPr>
          <p:cNvSpPr>
            <a:spLocks noGrp="1"/>
          </p:cNvSpPr>
          <p:nvPr>
            <p:ph type="body" sz="quarter" idx="10"/>
          </p:nvPr>
        </p:nvSpPr>
        <p:spPr/>
        <p:txBody>
          <a:bodyPr/>
          <a:lstStyle/>
          <a:p>
            <a:r>
              <a:rPr lang="en-US" dirty="0"/>
              <a:t>CERT Hazard Annex: Extreme Heat</a:t>
            </a:r>
          </a:p>
        </p:txBody>
      </p:sp>
      <p:sp>
        <p:nvSpPr>
          <p:cNvPr id="15" name="Text Placeholder 14">
            <a:extLst>
              <a:ext uri="{FF2B5EF4-FFF2-40B4-BE49-F238E27FC236}">
                <a16:creationId xmlns:a16="http://schemas.microsoft.com/office/drawing/2014/main" id="{9476BCBB-BC74-43DD-AABD-8619BB8FA04F}"/>
              </a:ext>
            </a:extLst>
          </p:cNvPr>
          <p:cNvSpPr>
            <a:spLocks noGrp="1"/>
          </p:cNvSpPr>
          <p:nvPr>
            <p:ph type="body" sz="quarter" idx="11"/>
          </p:nvPr>
        </p:nvSpPr>
        <p:spPr/>
        <p:txBody>
          <a:bodyPr/>
          <a:lstStyle/>
          <a:p>
            <a:r>
              <a:rPr lang="en-US" dirty="0"/>
              <a:t>EH-6</a:t>
            </a:r>
          </a:p>
        </p:txBody>
      </p:sp>
    </p:spTree>
    <p:extLst>
      <p:ext uri="{BB962C8B-B14F-4D97-AF65-F5344CB8AC3E}">
        <p14:creationId xmlns:p14="http://schemas.microsoft.com/office/powerpoint/2010/main" val="396563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FB00F-192B-4EF4-A1EE-A79C9D856399}"/>
              </a:ext>
            </a:extLst>
          </p:cNvPr>
          <p:cNvSpPr>
            <a:spLocks noGrp="1"/>
          </p:cNvSpPr>
          <p:nvPr>
            <p:ph type="title"/>
          </p:nvPr>
        </p:nvSpPr>
        <p:spPr/>
        <p:txBody>
          <a:bodyPr>
            <a:normAutofit fontScale="90000"/>
          </a:bodyPr>
          <a:lstStyle/>
          <a:p>
            <a:r>
              <a:rPr lang="en-US" dirty="0"/>
              <a:t>Extreme Heat Preparedness </a:t>
            </a:r>
            <a:r>
              <a:rPr lang="en-US" dirty="0">
                <a:solidFill>
                  <a:srgbClr val="448431"/>
                </a:solidFill>
              </a:rPr>
              <a:t>(3 of 3)</a:t>
            </a:r>
          </a:p>
        </p:txBody>
      </p:sp>
      <p:sp>
        <p:nvSpPr>
          <p:cNvPr id="2" name="Content Placeholder 1">
            <a:extLst>
              <a:ext uri="{FF2B5EF4-FFF2-40B4-BE49-F238E27FC236}">
                <a16:creationId xmlns:a16="http://schemas.microsoft.com/office/drawing/2014/main" id="{DA2CA5DC-FB0C-45D8-A9A7-C5DF1C3A8A68}"/>
              </a:ext>
            </a:extLst>
          </p:cNvPr>
          <p:cNvSpPr>
            <a:spLocks noGrp="1"/>
          </p:cNvSpPr>
          <p:nvPr>
            <p:ph idx="1"/>
          </p:nvPr>
        </p:nvSpPr>
        <p:spPr/>
        <p:txBody>
          <a:bodyPr/>
          <a:lstStyle/>
          <a:p>
            <a:r>
              <a:rPr lang="en-US" dirty="0"/>
              <a:t>Watch and listen to weather reports for three heat-related products from the National Weather Service (NWS) based on the Heat Index </a:t>
            </a:r>
          </a:p>
          <a:p>
            <a:r>
              <a:rPr lang="en-US" dirty="0"/>
              <a:t>The NWS issues the following products when an excessive heat event is likely: </a:t>
            </a:r>
          </a:p>
          <a:p>
            <a:pPr marL="914389" lvl="1" indent="-457200">
              <a:buFont typeface="+mj-lt"/>
              <a:buAutoNum type="arabicPeriod"/>
            </a:pPr>
            <a:r>
              <a:rPr lang="en-US" b="1" dirty="0"/>
              <a:t>Excessive Heat Outlooks</a:t>
            </a:r>
            <a:r>
              <a:rPr lang="en-US" dirty="0"/>
              <a:t>: The potential exists in the next 3 to 7 days </a:t>
            </a:r>
          </a:p>
          <a:p>
            <a:pPr marL="914389" lvl="1" indent="-457200">
              <a:buFont typeface="+mj-lt"/>
              <a:buAutoNum type="arabicPeriod"/>
            </a:pPr>
            <a:r>
              <a:rPr lang="en-US" b="1" dirty="0"/>
              <a:t>Excessive Heat Watches</a:t>
            </a:r>
            <a:r>
              <a:rPr lang="en-US" dirty="0"/>
              <a:t>: Conditions are favorable in the next 24 to 72 hours </a:t>
            </a:r>
          </a:p>
          <a:p>
            <a:pPr marL="914389" lvl="1" indent="-457200">
              <a:buFont typeface="+mj-lt"/>
              <a:buAutoNum type="arabicPeriod"/>
            </a:pPr>
            <a:r>
              <a:rPr lang="en-US" b="1" dirty="0"/>
              <a:t>Excessive Heat Warnings</a:t>
            </a:r>
            <a:r>
              <a:rPr lang="en-US" dirty="0"/>
              <a:t>: An event is expected in the next 36 hours </a:t>
            </a:r>
          </a:p>
        </p:txBody>
      </p:sp>
      <p:sp>
        <p:nvSpPr>
          <p:cNvPr id="6" name="Content Placeholder 5">
            <a:extLst>
              <a:ext uri="{FF2B5EF4-FFF2-40B4-BE49-F238E27FC236}">
                <a16:creationId xmlns:a16="http://schemas.microsoft.com/office/drawing/2014/main" id="{F49E2C39-9E91-4E68-8A9C-AD995CF28247}"/>
              </a:ext>
            </a:extLst>
          </p:cNvPr>
          <p:cNvSpPr>
            <a:spLocks noGrp="1"/>
          </p:cNvSpPr>
          <p:nvPr>
            <p:ph sz="quarter" idx="12"/>
          </p:nvPr>
        </p:nvSpPr>
        <p:spPr/>
        <p:txBody>
          <a:bodyPr/>
          <a:lstStyle/>
          <a:p>
            <a:r>
              <a:rPr lang="en-US" dirty="0"/>
              <a:t>PM EH-2</a:t>
            </a:r>
          </a:p>
        </p:txBody>
      </p:sp>
      <p:sp>
        <p:nvSpPr>
          <p:cNvPr id="4" name="Text Placeholder 3">
            <a:extLst>
              <a:ext uri="{FF2B5EF4-FFF2-40B4-BE49-F238E27FC236}">
                <a16:creationId xmlns:a16="http://schemas.microsoft.com/office/drawing/2014/main" id="{B448AA56-A3CA-4CEB-9F20-4EE6C95C5F4F}"/>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0B4F8FC2-50DA-4932-A0FF-749BB0345D12}"/>
              </a:ext>
            </a:extLst>
          </p:cNvPr>
          <p:cNvSpPr>
            <a:spLocks noGrp="1"/>
          </p:cNvSpPr>
          <p:nvPr>
            <p:ph type="body" sz="quarter" idx="11"/>
          </p:nvPr>
        </p:nvSpPr>
        <p:spPr/>
        <p:txBody>
          <a:bodyPr/>
          <a:lstStyle/>
          <a:p>
            <a:r>
              <a:rPr lang="en-US" dirty="0"/>
              <a:t>EH-7</a:t>
            </a:r>
          </a:p>
        </p:txBody>
      </p:sp>
    </p:spTree>
    <p:extLst>
      <p:ext uri="{BB962C8B-B14F-4D97-AF65-F5344CB8AC3E}">
        <p14:creationId xmlns:p14="http://schemas.microsoft.com/office/powerpoint/2010/main" val="177629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46D2E-998C-4A1B-B421-D8EA5AAD141B}"/>
              </a:ext>
            </a:extLst>
          </p:cNvPr>
          <p:cNvSpPr>
            <a:spLocks noGrp="1"/>
          </p:cNvSpPr>
          <p:nvPr>
            <p:ph type="title"/>
          </p:nvPr>
        </p:nvSpPr>
        <p:spPr>
          <a:xfrm>
            <a:off x="315142" y="320678"/>
            <a:ext cx="6043128" cy="1017672"/>
          </a:xfrm>
        </p:spPr>
        <p:txBody>
          <a:bodyPr>
            <a:normAutofit/>
          </a:bodyPr>
          <a:lstStyle/>
          <a:p>
            <a:r>
              <a:rPr lang="en-US" dirty="0"/>
              <a:t>During Extreme Heat </a:t>
            </a:r>
            <a:r>
              <a:rPr lang="en-US" sz="1100" dirty="0">
                <a:solidFill>
                  <a:srgbClr val="448431"/>
                </a:solidFill>
              </a:rPr>
              <a:t>(1 of 5)</a:t>
            </a:r>
          </a:p>
        </p:txBody>
      </p:sp>
      <p:sp>
        <p:nvSpPr>
          <p:cNvPr id="2" name="Content Placeholder 1">
            <a:extLst>
              <a:ext uri="{FF2B5EF4-FFF2-40B4-BE49-F238E27FC236}">
                <a16:creationId xmlns:a16="http://schemas.microsoft.com/office/drawing/2014/main" id="{59E7494E-A0E7-4636-9B69-E94B3A2C5FB6}"/>
              </a:ext>
            </a:extLst>
          </p:cNvPr>
          <p:cNvSpPr>
            <a:spLocks noGrp="1"/>
          </p:cNvSpPr>
          <p:nvPr>
            <p:ph idx="1"/>
          </p:nvPr>
        </p:nvSpPr>
        <p:spPr/>
        <p:txBody>
          <a:bodyPr/>
          <a:lstStyle/>
          <a:p>
            <a:r>
              <a:rPr lang="en-US" dirty="0"/>
              <a:t>Seek air conditioning </a:t>
            </a:r>
          </a:p>
          <a:p>
            <a:pPr lvl="1"/>
            <a:r>
              <a:rPr lang="en-US" dirty="0"/>
              <a:t>If your home does not have air conditioning, you should seek areas that do </a:t>
            </a:r>
          </a:p>
          <a:p>
            <a:pPr lvl="1"/>
            <a:r>
              <a:rPr lang="en-US" dirty="0"/>
              <a:t>Schools, libraries, shopping malls, community centers, and many other public places offer good refuges during extreme heat </a:t>
            </a:r>
          </a:p>
        </p:txBody>
      </p:sp>
      <p:sp>
        <p:nvSpPr>
          <p:cNvPr id="6" name="Content Placeholder 5">
            <a:extLst>
              <a:ext uri="{FF2B5EF4-FFF2-40B4-BE49-F238E27FC236}">
                <a16:creationId xmlns:a16="http://schemas.microsoft.com/office/drawing/2014/main" id="{A8AC234B-22AF-4EC1-B22A-8A82A1624FA2}"/>
              </a:ext>
            </a:extLst>
          </p:cNvPr>
          <p:cNvSpPr>
            <a:spLocks noGrp="1"/>
          </p:cNvSpPr>
          <p:nvPr>
            <p:ph sz="quarter" idx="12"/>
          </p:nvPr>
        </p:nvSpPr>
        <p:spPr/>
        <p:txBody>
          <a:bodyPr/>
          <a:lstStyle/>
          <a:p>
            <a:r>
              <a:rPr lang="en-US" dirty="0"/>
              <a:t>PM EH-2</a:t>
            </a:r>
          </a:p>
        </p:txBody>
      </p:sp>
      <p:sp>
        <p:nvSpPr>
          <p:cNvPr id="4" name="Text Placeholder 3">
            <a:extLst>
              <a:ext uri="{FF2B5EF4-FFF2-40B4-BE49-F238E27FC236}">
                <a16:creationId xmlns:a16="http://schemas.microsoft.com/office/drawing/2014/main" id="{05C702A0-C639-4548-BDBC-B7EBE0655600}"/>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BFC4D9D0-A76F-4F15-931B-919A8A6B2EA7}"/>
              </a:ext>
            </a:extLst>
          </p:cNvPr>
          <p:cNvSpPr>
            <a:spLocks noGrp="1"/>
          </p:cNvSpPr>
          <p:nvPr>
            <p:ph type="body" sz="quarter" idx="11"/>
          </p:nvPr>
        </p:nvSpPr>
        <p:spPr/>
        <p:txBody>
          <a:bodyPr/>
          <a:lstStyle/>
          <a:p>
            <a:r>
              <a:rPr lang="en-US" dirty="0"/>
              <a:t>EH-8</a:t>
            </a:r>
          </a:p>
        </p:txBody>
      </p:sp>
    </p:spTree>
    <p:extLst>
      <p:ext uri="{BB962C8B-B14F-4D97-AF65-F5344CB8AC3E}">
        <p14:creationId xmlns:p14="http://schemas.microsoft.com/office/powerpoint/2010/main" val="4196643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0DE4-4EAD-4983-9CF7-540FBDEB20CF}"/>
              </a:ext>
            </a:extLst>
          </p:cNvPr>
          <p:cNvSpPr>
            <a:spLocks noGrp="1"/>
          </p:cNvSpPr>
          <p:nvPr>
            <p:ph type="title"/>
          </p:nvPr>
        </p:nvSpPr>
        <p:spPr/>
        <p:txBody>
          <a:bodyPr>
            <a:normAutofit/>
          </a:bodyPr>
          <a:lstStyle/>
          <a:p>
            <a:r>
              <a:rPr lang="en-US" dirty="0"/>
              <a:t>During Extreme Heat </a:t>
            </a:r>
            <a:r>
              <a:rPr lang="en-US" sz="600" dirty="0">
                <a:solidFill>
                  <a:srgbClr val="448431"/>
                </a:solidFill>
              </a:rPr>
              <a:t>(2 of 5)</a:t>
            </a:r>
          </a:p>
        </p:txBody>
      </p:sp>
      <p:sp>
        <p:nvSpPr>
          <p:cNvPr id="2" name="Content Placeholder 1">
            <a:extLst>
              <a:ext uri="{FF2B5EF4-FFF2-40B4-BE49-F238E27FC236}">
                <a16:creationId xmlns:a16="http://schemas.microsoft.com/office/drawing/2014/main" id="{9650EA4B-F9DD-4558-8DB7-D71DB1D79BD0}"/>
              </a:ext>
            </a:extLst>
          </p:cNvPr>
          <p:cNvSpPr>
            <a:spLocks noGrp="1"/>
          </p:cNvSpPr>
          <p:nvPr>
            <p:ph idx="1"/>
          </p:nvPr>
        </p:nvSpPr>
        <p:spPr/>
        <p:txBody>
          <a:bodyPr/>
          <a:lstStyle/>
          <a:p>
            <a:r>
              <a:rPr lang="en-US" dirty="0"/>
              <a:t>While electric fans may provide comfort, they do not prevent heat-related illness when temperatures reach the high 90s </a:t>
            </a:r>
          </a:p>
          <a:p>
            <a:pPr lvl="1"/>
            <a:r>
              <a:rPr lang="en-US" dirty="0"/>
              <a:t>Using a portable electric fan alone when heat index temperatures exceed 99 degrees actually increases the heat stress the body must respond to by blowing air that is warmer than the ideal body temperature over the skin </a:t>
            </a:r>
          </a:p>
          <a:p>
            <a:r>
              <a:rPr lang="en-US" dirty="0"/>
              <a:t>Avoid overexertion and strenuous activities, especially during warmest part of the day </a:t>
            </a:r>
          </a:p>
          <a:p>
            <a:pPr lvl="1"/>
            <a:r>
              <a:rPr lang="en-US" dirty="0"/>
              <a:t>Heat-related illness can strike quickly, especially for those performing strenuous work during the heat of the day </a:t>
            </a:r>
          </a:p>
        </p:txBody>
      </p:sp>
      <p:sp>
        <p:nvSpPr>
          <p:cNvPr id="6" name="Content Placeholder 5">
            <a:extLst>
              <a:ext uri="{FF2B5EF4-FFF2-40B4-BE49-F238E27FC236}">
                <a16:creationId xmlns:a16="http://schemas.microsoft.com/office/drawing/2014/main" id="{8AB48FC3-462D-4346-807A-2EA1BDA2D19B}"/>
              </a:ext>
            </a:extLst>
          </p:cNvPr>
          <p:cNvSpPr>
            <a:spLocks noGrp="1"/>
          </p:cNvSpPr>
          <p:nvPr>
            <p:ph sz="quarter" idx="12"/>
          </p:nvPr>
        </p:nvSpPr>
        <p:spPr/>
        <p:txBody>
          <a:bodyPr/>
          <a:lstStyle/>
          <a:p>
            <a:r>
              <a:rPr lang="en-US" dirty="0"/>
              <a:t>PM EH-2</a:t>
            </a:r>
          </a:p>
        </p:txBody>
      </p:sp>
      <p:sp>
        <p:nvSpPr>
          <p:cNvPr id="4" name="Text Placeholder 3">
            <a:extLst>
              <a:ext uri="{FF2B5EF4-FFF2-40B4-BE49-F238E27FC236}">
                <a16:creationId xmlns:a16="http://schemas.microsoft.com/office/drawing/2014/main" id="{392C65A6-5E99-4CAA-AADC-B3644CD5AE80}"/>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06BC4CBA-E93F-48F6-AB43-CA33AE8BE4E7}"/>
              </a:ext>
            </a:extLst>
          </p:cNvPr>
          <p:cNvSpPr>
            <a:spLocks noGrp="1"/>
          </p:cNvSpPr>
          <p:nvPr>
            <p:ph type="body" sz="quarter" idx="11"/>
          </p:nvPr>
        </p:nvSpPr>
        <p:spPr/>
        <p:txBody>
          <a:bodyPr/>
          <a:lstStyle/>
          <a:p>
            <a:r>
              <a:rPr lang="en-US" dirty="0"/>
              <a:t>EH-9</a:t>
            </a:r>
          </a:p>
        </p:txBody>
      </p:sp>
    </p:spTree>
    <p:extLst>
      <p:ext uri="{BB962C8B-B14F-4D97-AF65-F5344CB8AC3E}">
        <p14:creationId xmlns:p14="http://schemas.microsoft.com/office/powerpoint/2010/main" val="510049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A8B500-2588-41A4-A6DE-F98B33A4999C}"/>
              </a:ext>
            </a:extLst>
          </p:cNvPr>
          <p:cNvSpPr>
            <a:spLocks noGrp="1"/>
          </p:cNvSpPr>
          <p:nvPr>
            <p:ph type="title"/>
          </p:nvPr>
        </p:nvSpPr>
        <p:spPr/>
        <p:txBody>
          <a:bodyPr>
            <a:normAutofit/>
          </a:bodyPr>
          <a:lstStyle/>
          <a:p>
            <a:r>
              <a:rPr lang="en-US" dirty="0"/>
              <a:t>During Extreme Heat </a:t>
            </a:r>
            <a:r>
              <a:rPr lang="en-US" sz="600" dirty="0">
                <a:solidFill>
                  <a:srgbClr val="448431"/>
                </a:solidFill>
              </a:rPr>
              <a:t>(3 of 5)</a:t>
            </a:r>
          </a:p>
        </p:txBody>
      </p:sp>
      <p:sp>
        <p:nvSpPr>
          <p:cNvPr id="2" name="Content Placeholder 1">
            <a:extLst>
              <a:ext uri="{FF2B5EF4-FFF2-40B4-BE49-F238E27FC236}">
                <a16:creationId xmlns:a16="http://schemas.microsoft.com/office/drawing/2014/main" id="{00ACF362-F8AE-42DF-B16D-477E43A0120F}"/>
              </a:ext>
            </a:extLst>
          </p:cNvPr>
          <p:cNvSpPr>
            <a:spLocks noGrp="1"/>
          </p:cNvSpPr>
          <p:nvPr>
            <p:ph idx="1"/>
          </p:nvPr>
        </p:nvSpPr>
        <p:spPr/>
        <p:txBody>
          <a:bodyPr/>
          <a:lstStyle/>
          <a:p>
            <a:r>
              <a:rPr lang="en-US" dirty="0"/>
              <a:t>Wear loose-fitting, lightweight, light-colored clothing </a:t>
            </a:r>
          </a:p>
          <a:p>
            <a:pPr lvl="1"/>
            <a:r>
              <a:rPr lang="en-US" dirty="0"/>
              <a:t>Avoid layers and heavier fabrics such as wool </a:t>
            </a:r>
          </a:p>
          <a:p>
            <a:pPr lvl="1"/>
            <a:r>
              <a:rPr lang="en-US" dirty="0"/>
              <a:t>Choose polyester or cotton whenever possible as they “breathe” better </a:t>
            </a:r>
          </a:p>
          <a:p>
            <a:pPr lvl="1"/>
            <a:r>
              <a:rPr lang="en-US" dirty="0"/>
              <a:t>Polyester is less absorbent than cotton and therefore allows sweat to evaporate more efficiently than cotton </a:t>
            </a:r>
          </a:p>
          <a:p>
            <a:pPr lvl="1"/>
            <a:r>
              <a:rPr lang="en-US" dirty="0"/>
              <a:t>Light colors reflect the sun’s rays better than dark colors, which absorb the heat </a:t>
            </a:r>
          </a:p>
          <a:p>
            <a:pPr lvl="1"/>
            <a:r>
              <a:rPr lang="en-US" dirty="0"/>
              <a:t>Protect the face and head by wearing a wide-brimmed hat </a:t>
            </a:r>
          </a:p>
        </p:txBody>
      </p:sp>
      <p:sp>
        <p:nvSpPr>
          <p:cNvPr id="6" name="Content Placeholder 5">
            <a:extLst>
              <a:ext uri="{FF2B5EF4-FFF2-40B4-BE49-F238E27FC236}">
                <a16:creationId xmlns:a16="http://schemas.microsoft.com/office/drawing/2014/main" id="{17005229-2104-42AA-819C-92457C3783CF}"/>
              </a:ext>
            </a:extLst>
          </p:cNvPr>
          <p:cNvSpPr>
            <a:spLocks noGrp="1"/>
          </p:cNvSpPr>
          <p:nvPr>
            <p:ph sz="quarter" idx="12"/>
          </p:nvPr>
        </p:nvSpPr>
        <p:spPr/>
        <p:txBody>
          <a:bodyPr/>
          <a:lstStyle/>
          <a:p>
            <a:r>
              <a:rPr lang="en-US" dirty="0"/>
              <a:t>PM EH-2</a:t>
            </a:r>
          </a:p>
        </p:txBody>
      </p:sp>
      <p:sp>
        <p:nvSpPr>
          <p:cNvPr id="4" name="Text Placeholder 3">
            <a:extLst>
              <a:ext uri="{FF2B5EF4-FFF2-40B4-BE49-F238E27FC236}">
                <a16:creationId xmlns:a16="http://schemas.microsoft.com/office/drawing/2014/main" id="{957494B4-7BF6-4479-BBF6-D3AA8A0F1B13}"/>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6F87147B-2D7E-4749-A39B-DA97914513F9}"/>
              </a:ext>
            </a:extLst>
          </p:cNvPr>
          <p:cNvSpPr>
            <a:spLocks noGrp="1"/>
          </p:cNvSpPr>
          <p:nvPr>
            <p:ph type="body" sz="quarter" idx="11"/>
          </p:nvPr>
        </p:nvSpPr>
        <p:spPr/>
        <p:txBody>
          <a:bodyPr/>
          <a:lstStyle/>
          <a:p>
            <a:r>
              <a:rPr lang="en-US" dirty="0"/>
              <a:t>EH-10</a:t>
            </a:r>
          </a:p>
        </p:txBody>
      </p:sp>
    </p:spTree>
    <p:extLst>
      <p:ext uri="{BB962C8B-B14F-4D97-AF65-F5344CB8AC3E}">
        <p14:creationId xmlns:p14="http://schemas.microsoft.com/office/powerpoint/2010/main" val="4059133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93790-B438-4FC4-9D36-4740A3B4FDBA}"/>
              </a:ext>
            </a:extLst>
          </p:cNvPr>
          <p:cNvSpPr>
            <a:spLocks noGrp="1"/>
          </p:cNvSpPr>
          <p:nvPr>
            <p:ph type="title"/>
          </p:nvPr>
        </p:nvSpPr>
        <p:spPr/>
        <p:txBody>
          <a:bodyPr>
            <a:normAutofit/>
          </a:bodyPr>
          <a:lstStyle/>
          <a:p>
            <a:r>
              <a:rPr lang="en-US" dirty="0"/>
              <a:t>During Extreme Heat </a:t>
            </a:r>
            <a:r>
              <a:rPr lang="en-US" sz="600" dirty="0">
                <a:solidFill>
                  <a:srgbClr val="448431"/>
                </a:solidFill>
              </a:rPr>
              <a:t>(4 of 5)</a:t>
            </a:r>
          </a:p>
        </p:txBody>
      </p:sp>
      <p:sp>
        <p:nvSpPr>
          <p:cNvPr id="2" name="Content Placeholder 1">
            <a:extLst>
              <a:ext uri="{FF2B5EF4-FFF2-40B4-BE49-F238E27FC236}">
                <a16:creationId xmlns:a16="http://schemas.microsoft.com/office/drawing/2014/main" id="{5E52B70B-F65A-4726-8824-A08477455AA2}"/>
              </a:ext>
            </a:extLst>
          </p:cNvPr>
          <p:cNvSpPr>
            <a:spLocks noGrp="1"/>
          </p:cNvSpPr>
          <p:nvPr>
            <p:ph idx="1"/>
          </p:nvPr>
        </p:nvSpPr>
        <p:spPr/>
        <p:txBody>
          <a:bodyPr/>
          <a:lstStyle/>
          <a:p>
            <a:r>
              <a:rPr lang="en-US" dirty="0"/>
              <a:t>Check on family members and neighbors who:</a:t>
            </a:r>
          </a:p>
          <a:p>
            <a:pPr lvl="1"/>
            <a:r>
              <a:rPr lang="en-US" dirty="0"/>
              <a:t>Do not have air conditioning</a:t>
            </a:r>
          </a:p>
          <a:p>
            <a:pPr lvl="1"/>
            <a:r>
              <a:rPr lang="en-US" dirty="0"/>
              <a:t>Have medical problems that make them particularly susceptible to heat-related illnesses </a:t>
            </a:r>
          </a:p>
        </p:txBody>
      </p:sp>
      <p:sp>
        <p:nvSpPr>
          <p:cNvPr id="6" name="Content Placeholder 5">
            <a:extLst>
              <a:ext uri="{FF2B5EF4-FFF2-40B4-BE49-F238E27FC236}">
                <a16:creationId xmlns:a16="http://schemas.microsoft.com/office/drawing/2014/main" id="{7EE49EA1-226C-4ED6-8090-E1DEB84C3D36}"/>
              </a:ext>
            </a:extLst>
          </p:cNvPr>
          <p:cNvSpPr>
            <a:spLocks noGrp="1"/>
          </p:cNvSpPr>
          <p:nvPr>
            <p:ph sz="quarter" idx="12"/>
          </p:nvPr>
        </p:nvSpPr>
        <p:spPr/>
        <p:txBody>
          <a:bodyPr/>
          <a:lstStyle/>
          <a:p>
            <a:r>
              <a:rPr lang="en-US" dirty="0"/>
              <a:t>PM EH-2</a:t>
            </a:r>
          </a:p>
        </p:txBody>
      </p:sp>
      <p:sp>
        <p:nvSpPr>
          <p:cNvPr id="4" name="Text Placeholder 3">
            <a:extLst>
              <a:ext uri="{FF2B5EF4-FFF2-40B4-BE49-F238E27FC236}">
                <a16:creationId xmlns:a16="http://schemas.microsoft.com/office/drawing/2014/main" id="{27509CF8-8FDF-447D-817B-4D90A4489F3C}"/>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BA5254D3-D7C4-4194-B88F-15E5C9D8322B}"/>
              </a:ext>
            </a:extLst>
          </p:cNvPr>
          <p:cNvSpPr>
            <a:spLocks noGrp="1"/>
          </p:cNvSpPr>
          <p:nvPr>
            <p:ph type="body" sz="quarter" idx="11"/>
          </p:nvPr>
        </p:nvSpPr>
        <p:spPr/>
        <p:txBody>
          <a:bodyPr/>
          <a:lstStyle/>
          <a:p>
            <a:r>
              <a:rPr lang="en-US" dirty="0"/>
              <a:t>EH-11</a:t>
            </a:r>
          </a:p>
        </p:txBody>
      </p:sp>
    </p:spTree>
    <p:extLst>
      <p:ext uri="{BB962C8B-B14F-4D97-AF65-F5344CB8AC3E}">
        <p14:creationId xmlns:p14="http://schemas.microsoft.com/office/powerpoint/2010/main" val="3057706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F79FF-FDAE-495F-8EA5-A46D9E2C03F5}"/>
              </a:ext>
            </a:extLst>
          </p:cNvPr>
          <p:cNvSpPr>
            <a:spLocks noGrp="1"/>
          </p:cNvSpPr>
          <p:nvPr>
            <p:ph type="title"/>
          </p:nvPr>
        </p:nvSpPr>
        <p:spPr/>
        <p:txBody>
          <a:bodyPr>
            <a:normAutofit/>
          </a:bodyPr>
          <a:lstStyle/>
          <a:p>
            <a:r>
              <a:rPr lang="en-US" dirty="0"/>
              <a:t>During Extreme Heat </a:t>
            </a:r>
            <a:r>
              <a:rPr lang="en-US" sz="600" dirty="0"/>
              <a:t>(5 of 5)</a:t>
            </a:r>
          </a:p>
        </p:txBody>
      </p:sp>
      <p:sp>
        <p:nvSpPr>
          <p:cNvPr id="2" name="Content Placeholder 1">
            <a:extLst>
              <a:ext uri="{FF2B5EF4-FFF2-40B4-BE49-F238E27FC236}">
                <a16:creationId xmlns:a16="http://schemas.microsoft.com/office/drawing/2014/main" id="{BB2D7CBD-66A7-45A5-9280-162B49109DBC}"/>
              </a:ext>
            </a:extLst>
          </p:cNvPr>
          <p:cNvSpPr>
            <a:spLocks noGrp="1"/>
          </p:cNvSpPr>
          <p:nvPr>
            <p:ph idx="1"/>
          </p:nvPr>
        </p:nvSpPr>
        <p:spPr/>
        <p:txBody>
          <a:bodyPr/>
          <a:lstStyle/>
          <a:p>
            <a:r>
              <a:rPr lang="en-US" dirty="0"/>
              <a:t>Drink plenty of fluids </a:t>
            </a:r>
          </a:p>
          <a:p>
            <a:pPr lvl="1"/>
            <a:r>
              <a:rPr lang="en-US" dirty="0"/>
              <a:t>Dehydration can occur quickly, go unnoticed, or be mistaken for other illnesses </a:t>
            </a:r>
          </a:p>
          <a:p>
            <a:pPr lvl="1"/>
            <a:r>
              <a:rPr lang="en-US" dirty="0"/>
              <a:t>Increasing fluid intake, even if not thirsty, can reduce the risk of dehydration  </a:t>
            </a:r>
          </a:p>
          <a:p>
            <a:pPr lvl="1"/>
            <a:r>
              <a:rPr lang="en-US" dirty="0"/>
              <a:t>Caution: Persons who are on fluid-restrictive diets (e.g., those with kidney disease) should consult their doctors before increasing fluid intake </a:t>
            </a:r>
          </a:p>
          <a:p>
            <a:r>
              <a:rPr lang="en-US" dirty="0"/>
              <a:t>Take frequent breaks </a:t>
            </a:r>
          </a:p>
          <a:p>
            <a:pPr lvl="1"/>
            <a:r>
              <a:rPr lang="en-US" dirty="0"/>
              <a:t>Taking frequent breaks and seeking shade allows the body to cool down </a:t>
            </a:r>
          </a:p>
        </p:txBody>
      </p:sp>
      <p:sp>
        <p:nvSpPr>
          <p:cNvPr id="6" name="Content Placeholder 5">
            <a:extLst>
              <a:ext uri="{FF2B5EF4-FFF2-40B4-BE49-F238E27FC236}">
                <a16:creationId xmlns:a16="http://schemas.microsoft.com/office/drawing/2014/main" id="{675FC0C0-FDA6-49A4-94B1-A6538AE959D9}"/>
              </a:ext>
            </a:extLst>
          </p:cNvPr>
          <p:cNvSpPr>
            <a:spLocks noGrp="1"/>
          </p:cNvSpPr>
          <p:nvPr>
            <p:ph sz="quarter" idx="12"/>
          </p:nvPr>
        </p:nvSpPr>
        <p:spPr/>
        <p:txBody>
          <a:bodyPr/>
          <a:lstStyle/>
          <a:p>
            <a:r>
              <a:rPr lang="en-US" dirty="0"/>
              <a:t>PM EH-2</a:t>
            </a:r>
          </a:p>
        </p:txBody>
      </p:sp>
      <p:sp>
        <p:nvSpPr>
          <p:cNvPr id="4" name="Text Placeholder 3">
            <a:extLst>
              <a:ext uri="{FF2B5EF4-FFF2-40B4-BE49-F238E27FC236}">
                <a16:creationId xmlns:a16="http://schemas.microsoft.com/office/drawing/2014/main" id="{155CA8AA-DE65-4771-A5EA-309E63023DFE}"/>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CE76BC97-E388-40BA-B301-9F1889D7B110}"/>
              </a:ext>
            </a:extLst>
          </p:cNvPr>
          <p:cNvSpPr>
            <a:spLocks noGrp="1"/>
          </p:cNvSpPr>
          <p:nvPr>
            <p:ph type="body" sz="quarter" idx="11"/>
          </p:nvPr>
        </p:nvSpPr>
        <p:spPr/>
        <p:txBody>
          <a:bodyPr/>
          <a:lstStyle/>
          <a:p>
            <a:r>
              <a:rPr lang="en-US" dirty="0"/>
              <a:t>EH-12</a:t>
            </a:r>
          </a:p>
        </p:txBody>
      </p:sp>
    </p:spTree>
    <p:extLst>
      <p:ext uri="{BB962C8B-B14F-4D97-AF65-F5344CB8AC3E}">
        <p14:creationId xmlns:p14="http://schemas.microsoft.com/office/powerpoint/2010/main" val="2321740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47802-690C-4422-9D0B-9630B90E4745}"/>
              </a:ext>
            </a:extLst>
          </p:cNvPr>
          <p:cNvSpPr>
            <a:spLocks noGrp="1"/>
          </p:cNvSpPr>
          <p:nvPr>
            <p:ph type="title"/>
          </p:nvPr>
        </p:nvSpPr>
        <p:spPr/>
        <p:txBody>
          <a:bodyPr>
            <a:normAutofit fontScale="90000"/>
          </a:bodyPr>
          <a:lstStyle/>
          <a:p>
            <a:r>
              <a:rPr lang="en-US" dirty="0"/>
              <a:t>Heat Cramps: Symptoms</a:t>
            </a:r>
          </a:p>
        </p:txBody>
      </p:sp>
      <p:sp>
        <p:nvSpPr>
          <p:cNvPr id="2" name="Content Placeholder 1">
            <a:extLst>
              <a:ext uri="{FF2B5EF4-FFF2-40B4-BE49-F238E27FC236}">
                <a16:creationId xmlns:a16="http://schemas.microsoft.com/office/drawing/2014/main" id="{A76C065A-6E55-4E8E-9A12-1B1ACFC407B5}"/>
              </a:ext>
            </a:extLst>
          </p:cNvPr>
          <p:cNvSpPr>
            <a:spLocks noGrp="1"/>
          </p:cNvSpPr>
          <p:nvPr>
            <p:ph idx="1"/>
          </p:nvPr>
        </p:nvSpPr>
        <p:spPr/>
        <p:txBody>
          <a:bodyPr/>
          <a:lstStyle/>
          <a:p>
            <a:r>
              <a:rPr lang="en-US" dirty="0"/>
              <a:t>Heat cramps are often the first sign that the body is suffering from extreme heat </a:t>
            </a:r>
          </a:p>
          <a:p>
            <a:r>
              <a:rPr lang="en-US" dirty="0"/>
              <a:t>Symptoms: </a:t>
            </a:r>
          </a:p>
          <a:p>
            <a:pPr lvl="1"/>
            <a:r>
              <a:rPr lang="en-US" dirty="0"/>
              <a:t>Muscular pains or spasms, usually in the abdomen, arms, or legs, which may occur with strenuous activity </a:t>
            </a:r>
          </a:p>
        </p:txBody>
      </p:sp>
      <p:sp>
        <p:nvSpPr>
          <p:cNvPr id="6" name="Content Placeholder 5">
            <a:extLst>
              <a:ext uri="{FF2B5EF4-FFF2-40B4-BE49-F238E27FC236}">
                <a16:creationId xmlns:a16="http://schemas.microsoft.com/office/drawing/2014/main" id="{F830265D-AFF9-4EFE-8D25-98326E3E7E00}"/>
              </a:ext>
            </a:extLst>
          </p:cNvPr>
          <p:cNvSpPr>
            <a:spLocks noGrp="1"/>
          </p:cNvSpPr>
          <p:nvPr>
            <p:ph sz="quarter" idx="12"/>
          </p:nvPr>
        </p:nvSpPr>
        <p:spPr/>
        <p:txBody>
          <a:bodyPr/>
          <a:lstStyle/>
          <a:p>
            <a:r>
              <a:rPr lang="en-US" dirty="0"/>
              <a:t>PM EH-3</a:t>
            </a:r>
          </a:p>
        </p:txBody>
      </p:sp>
      <p:sp>
        <p:nvSpPr>
          <p:cNvPr id="4" name="Text Placeholder 3">
            <a:extLst>
              <a:ext uri="{FF2B5EF4-FFF2-40B4-BE49-F238E27FC236}">
                <a16:creationId xmlns:a16="http://schemas.microsoft.com/office/drawing/2014/main" id="{7B80BCD2-5441-416D-AC67-640607D5B51A}"/>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6483121B-1613-4D5B-96B3-2F40F577E1EA}"/>
              </a:ext>
            </a:extLst>
          </p:cNvPr>
          <p:cNvSpPr>
            <a:spLocks noGrp="1"/>
          </p:cNvSpPr>
          <p:nvPr>
            <p:ph type="body" sz="quarter" idx="11"/>
          </p:nvPr>
        </p:nvSpPr>
        <p:spPr/>
        <p:txBody>
          <a:bodyPr/>
          <a:lstStyle/>
          <a:p>
            <a:r>
              <a:rPr lang="en-US" dirty="0"/>
              <a:t>EH-13</a:t>
            </a:r>
          </a:p>
        </p:txBody>
      </p:sp>
    </p:spTree>
    <p:extLst>
      <p:ext uri="{BB962C8B-B14F-4D97-AF65-F5344CB8AC3E}">
        <p14:creationId xmlns:p14="http://schemas.microsoft.com/office/powerpoint/2010/main" val="1623242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65EFEE-39E8-4901-A3BE-4EDEB21D77F4}"/>
              </a:ext>
            </a:extLst>
          </p:cNvPr>
          <p:cNvSpPr>
            <a:spLocks noGrp="1"/>
          </p:cNvSpPr>
          <p:nvPr>
            <p:ph type="title"/>
          </p:nvPr>
        </p:nvSpPr>
        <p:spPr/>
        <p:txBody>
          <a:bodyPr/>
          <a:lstStyle/>
          <a:p>
            <a:r>
              <a:rPr lang="en-US" dirty="0"/>
              <a:t>Heat Cramps: Actions</a:t>
            </a:r>
          </a:p>
        </p:txBody>
      </p:sp>
      <p:sp>
        <p:nvSpPr>
          <p:cNvPr id="2" name="Content Placeholder 1">
            <a:extLst>
              <a:ext uri="{FF2B5EF4-FFF2-40B4-BE49-F238E27FC236}">
                <a16:creationId xmlns:a16="http://schemas.microsoft.com/office/drawing/2014/main" id="{4D0FFFA2-E511-424D-A0D0-9838EC7F6CA0}"/>
              </a:ext>
            </a:extLst>
          </p:cNvPr>
          <p:cNvSpPr>
            <a:spLocks noGrp="1"/>
          </p:cNvSpPr>
          <p:nvPr>
            <p:ph idx="1"/>
          </p:nvPr>
        </p:nvSpPr>
        <p:spPr/>
        <p:txBody>
          <a:bodyPr/>
          <a:lstStyle/>
          <a:p>
            <a:r>
              <a:rPr lang="en-US" dirty="0"/>
              <a:t>Move the person to a cooler location and remove excess clothing </a:t>
            </a:r>
          </a:p>
          <a:p>
            <a:r>
              <a:rPr lang="en-US" dirty="0"/>
              <a:t>Give cool sports drinks containing salt and sugar </a:t>
            </a:r>
          </a:p>
          <a:p>
            <a:r>
              <a:rPr lang="en-US" dirty="0"/>
              <a:t>Do not give liquids with caffeine or alcohol </a:t>
            </a:r>
          </a:p>
          <a:p>
            <a:r>
              <a:rPr lang="en-US" dirty="0"/>
              <a:t>Discontinue liquids if victim becomes nauseous or is nauseated </a:t>
            </a:r>
          </a:p>
          <a:p>
            <a:r>
              <a:rPr lang="en-US" dirty="0"/>
              <a:t>Seek medical attention if: </a:t>
            </a:r>
          </a:p>
          <a:p>
            <a:pPr lvl="1"/>
            <a:r>
              <a:rPr lang="en-US" dirty="0"/>
              <a:t>The cramps do not subside in an hour</a:t>
            </a:r>
          </a:p>
          <a:p>
            <a:pPr lvl="1"/>
            <a:r>
              <a:rPr lang="en-US" dirty="0"/>
              <a:t>The victim has heart problems</a:t>
            </a:r>
          </a:p>
          <a:p>
            <a:pPr lvl="1"/>
            <a:r>
              <a:rPr lang="en-US" dirty="0"/>
              <a:t>The victim is on a low-sodium diet </a:t>
            </a:r>
          </a:p>
        </p:txBody>
      </p:sp>
      <p:sp>
        <p:nvSpPr>
          <p:cNvPr id="6" name="Content Placeholder 5">
            <a:extLst>
              <a:ext uri="{FF2B5EF4-FFF2-40B4-BE49-F238E27FC236}">
                <a16:creationId xmlns:a16="http://schemas.microsoft.com/office/drawing/2014/main" id="{5C88692A-4E04-45FF-800B-45FAB47A2FE4}"/>
              </a:ext>
            </a:extLst>
          </p:cNvPr>
          <p:cNvSpPr>
            <a:spLocks noGrp="1"/>
          </p:cNvSpPr>
          <p:nvPr>
            <p:ph sz="quarter" idx="12"/>
          </p:nvPr>
        </p:nvSpPr>
        <p:spPr/>
        <p:txBody>
          <a:bodyPr/>
          <a:lstStyle/>
          <a:p>
            <a:r>
              <a:rPr lang="en-US" dirty="0"/>
              <a:t>PM EH-3</a:t>
            </a:r>
          </a:p>
        </p:txBody>
      </p:sp>
      <p:sp>
        <p:nvSpPr>
          <p:cNvPr id="4" name="Text Placeholder 3">
            <a:extLst>
              <a:ext uri="{FF2B5EF4-FFF2-40B4-BE49-F238E27FC236}">
                <a16:creationId xmlns:a16="http://schemas.microsoft.com/office/drawing/2014/main" id="{B6088367-1C57-47EE-BBD6-8E4A857579B9}"/>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CF92B93A-D7C7-4E3E-8B73-5E67F8AB4888}"/>
              </a:ext>
            </a:extLst>
          </p:cNvPr>
          <p:cNvSpPr>
            <a:spLocks noGrp="1"/>
          </p:cNvSpPr>
          <p:nvPr>
            <p:ph type="body" sz="quarter" idx="11"/>
          </p:nvPr>
        </p:nvSpPr>
        <p:spPr/>
        <p:txBody>
          <a:bodyPr/>
          <a:lstStyle/>
          <a:p>
            <a:r>
              <a:rPr lang="en-US" dirty="0"/>
              <a:t>EH-14</a:t>
            </a:r>
          </a:p>
        </p:txBody>
      </p:sp>
    </p:spTree>
    <p:extLst>
      <p:ext uri="{BB962C8B-B14F-4D97-AF65-F5344CB8AC3E}">
        <p14:creationId xmlns:p14="http://schemas.microsoft.com/office/powerpoint/2010/main" val="3622819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FD0D3-9156-498A-9B94-59F1369488B1}"/>
              </a:ext>
            </a:extLst>
          </p:cNvPr>
          <p:cNvSpPr>
            <a:spLocks noGrp="1"/>
          </p:cNvSpPr>
          <p:nvPr>
            <p:ph type="title"/>
          </p:nvPr>
        </p:nvSpPr>
        <p:spPr/>
        <p:txBody>
          <a:bodyPr/>
          <a:lstStyle/>
          <a:p>
            <a:r>
              <a:rPr lang="en-US" dirty="0"/>
              <a:t>Heat Exhaustion</a:t>
            </a:r>
          </a:p>
        </p:txBody>
      </p:sp>
      <p:sp>
        <p:nvSpPr>
          <p:cNvPr id="2" name="Content Placeholder 1">
            <a:extLst>
              <a:ext uri="{FF2B5EF4-FFF2-40B4-BE49-F238E27FC236}">
                <a16:creationId xmlns:a16="http://schemas.microsoft.com/office/drawing/2014/main" id="{8672D864-D9E0-4C83-B05B-CBFB4D8AE8A4}"/>
              </a:ext>
            </a:extLst>
          </p:cNvPr>
          <p:cNvSpPr>
            <a:spLocks noGrp="1"/>
          </p:cNvSpPr>
          <p:nvPr>
            <p:ph idx="1"/>
          </p:nvPr>
        </p:nvSpPr>
        <p:spPr/>
        <p:txBody>
          <a:bodyPr/>
          <a:lstStyle/>
          <a:p>
            <a:r>
              <a:rPr lang="en-US" dirty="0"/>
              <a:t>More severe than heat cramps and results from a loss of water and salt in the body </a:t>
            </a:r>
          </a:p>
          <a:p>
            <a:r>
              <a:rPr lang="en-US" dirty="0"/>
              <a:t>May develop quickly after extended exertion or slowly over days of conditions of extreme heat and excessive sweating without adequate fluid and salt replacement </a:t>
            </a:r>
          </a:p>
        </p:txBody>
      </p:sp>
      <p:sp>
        <p:nvSpPr>
          <p:cNvPr id="6" name="Content Placeholder 5">
            <a:extLst>
              <a:ext uri="{FF2B5EF4-FFF2-40B4-BE49-F238E27FC236}">
                <a16:creationId xmlns:a16="http://schemas.microsoft.com/office/drawing/2014/main" id="{F14B6C39-10EB-4F7B-8D6E-ABFC994221BD}"/>
              </a:ext>
            </a:extLst>
          </p:cNvPr>
          <p:cNvSpPr>
            <a:spLocks noGrp="1"/>
          </p:cNvSpPr>
          <p:nvPr>
            <p:ph sz="quarter" idx="12"/>
          </p:nvPr>
        </p:nvSpPr>
        <p:spPr/>
        <p:txBody>
          <a:bodyPr/>
          <a:lstStyle/>
          <a:p>
            <a:r>
              <a:rPr lang="en-US" dirty="0"/>
              <a:t>PM EH-3</a:t>
            </a:r>
          </a:p>
        </p:txBody>
      </p:sp>
      <p:sp>
        <p:nvSpPr>
          <p:cNvPr id="4" name="Text Placeholder 3">
            <a:extLst>
              <a:ext uri="{FF2B5EF4-FFF2-40B4-BE49-F238E27FC236}">
                <a16:creationId xmlns:a16="http://schemas.microsoft.com/office/drawing/2014/main" id="{803B594E-C585-48CA-8CA3-22555857453F}"/>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E4B7FEBC-DBAF-43AC-AF5E-5DC089D9D4BB}"/>
              </a:ext>
            </a:extLst>
          </p:cNvPr>
          <p:cNvSpPr>
            <a:spLocks noGrp="1"/>
          </p:cNvSpPr>
          <p:nvPr>
            <p:ph type="body" sz="quarter" idx="11"/>
          </p:nvPr>
        </p:nvSpPr>
        <p:spPr/>
        <p:txBody>
          <a:bodyPr/>
          <a:lstStyle/>
          <a:p>
            <a:r>
              <a:rPr lang="en-US" dirty="0"/>
              <a:t>EH-15</a:t>
            </a:r>
          </a:p>
        </p:txBody>
      </p:sp>
    </p:spTree>
    <p:extLst>
      <p:ext uri="{BB962C8B-B14F-4D97-AF65-F5344CB8AC3E}">
        <p14:creationId xmlns:p14="http://schemas.microsoft.com/office/powerpoint/2010/main" val="379138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38DD28-E9C0-45EA-A13F-BF367EB0FBC5}"/>
              </a:ext>
            </a:extLst>
          </p:cNvPr>
          <p:cNvSpPr>
            <a:spLocks noGrp="1"/>
          </p:cNvSpPr>
          <p:nvPr>
            <p:ph type="title"/>
          </p:nvPr>
        </p:nvSpPr>
        <p:spPr/>
        <p:txBody>
          <a:bodyPr/>
          <a:lstStyle/>
          <a:p>
            <a:r>
              <a:rPr lang="en-US" dirty="0"/>
              <a:t>Avalanche Conditions</a:t>
            </a:r>
          </a:p>
        </p:txBody>
      </p:sp>
      <p:sp>
        <p:nvSpPr>
          <p:cNvPr id="2" name="Content Placeholder 1">
            <a:extLst>
              <a:ext uri="{FF2B5EF4-FFF2-40B4-BE49-F238E27FC236}">
                <a16:creationId xmlns:a16="http://schemas.microsoft.com/office/drawing/2014/main" id="{C1311ABB-AEAF-43C6-B42F-B2F6C28DBCEF}"/>
              </a:ext>
            </a:extLst>
          </p:cNvPr>
          <p:cNvSpPr>
            <a:spLocks noGrp="1"/>
          </p:cNvSpPr>
          <p:nvPr>
            <p:ph idx="1"/>
          </p:nvPr>
        </p:nvSpPr>
        <p:spPr/>
        <p:txBody>
          <a:bodyPr/>
          <a:lstStyle/>
          <a:p>
            <a:r>
              <a:rPr lang="en-US" b="1" dirty="0"/>
              <a:t>Dry snow avalanches </a:t>
            </a:r>
          </a:p>
          <a:p>
            <a:pPr lvl="1"/>
            <a:r>
              <a:rPr lang="en-US" dirty="0"/>
              <a:t>Occur in dry snow at below freezing temperatures  </a:t>
            </a:r>
          </a:p>
          <a:p>
            <a:pPr lvl="1"/>
            <a:r>
              <a:rPr lang="en-US" dirty="0"/>
              <a:t>Typically travel between 60 and 80 mph </a:t>
            </a:r>
          </a:p>
          <a:p>
            <a:r>
              <a:rPr lang="en-US" b="1" dirty="0"/>
              <a:t>Wet snow avalanches </a:t>
            </a:r>
          </a:p>
          <a:p>
            <a:pPr lvl="1"/>
            <a:r>
              <a:rPr lang="en-US" dirty="0"/>
              <a:t>Usually occur when warm air temperatures, sun, or rain cause water to percolate through the snowpack </a:t>
            </a:r>
          </a:p>
          <a:p>
            <a:pPr lvl="1"/>
            <a:r>
              <a:rPr lang="en-US" dirty="0"/>
              <a:t>Typically travel between 10 and 20 mph  </a:t>
            </a:r>
          </a:p>
          <a:p>
            <a:pPr lvl="1"/>
            <a:r>
              <a:rPr lang="en-US" dirty="0"/>
              <a:t>Are harder to trigger than a dry snow avalanche </a:t>
            </a:r>
          </a:p>
        </p:txBody>
      </p:sp>
      <p:sp>
        <p:nvSpPr>
          <p:cNvPr id="9" name="Content Placeholder 8">
            <a:extLst>
              <a:ext uri="{FF2B5EF4-FFF2-40B4-BE49-F238E27FC236}">
                <a16:creationId xmlns:a16="http://schemas.microsoft.com/office/drawing/2014/main" id="{214F00CA-3E59-42B3-A81F-8C33E69EA580}"/>
              </a:ext>
            </a:extLst>
          </p:cNvPr>
          <p:cNvSpPr>
            <a:spLocks noGrp="1"/>
          </p:cNvSpPr>
          <p:nvPr>
            <p:ph sz="quarter" idx="12"/>
          </p:nvPr>
        </p:nvSpPr>
        <p:spPr/>
        <p:txBody>
          <a:bodyPr/>
          <a:lstStyle/>
          <a:p>
            <a:r>
              <a:rPr lang="en-US" dirty="0"/>
              <a:t>PM AV-1</a:t>
            </a:r>
          </a:p>
        </p:txBody>
      </p:sp>
      <p:sp>
        <p:nvSpPr>
          <p:cNvPr id="7" name="Text Placeholder 6">
            <a:extLst>
              <a:ext uri="{FF2B5EF4-FFF2-40B4-BE49-F238E27FC236}">
                <a16:creationId xmlns:a16="http://schemas.microsoft.com/office/drawing/2014/main" id="{3D80F36B-74BF-40DF-B9D3-499E355F8883}"/>
              </a:ext>
            </a:extLst>
          </p:cNvPr>
          <p:cNvSpPr>
            <a:spLocks noGrp="1"/>
          </p:cNvSpPr>
          <p:nvPr>
            <p:ph type="body" sz="quarter" idx="10"/>
          </p:nvPr>
        </p:nvSpPr>
        <p:spPr/>
        <p:txBody>
          <a:bodyPr/>
          <a:lstStyle/>
          <a:p>
            <a:r>
              <a:rPr lang="en-US" dirty="0"/>
              <a:t>CERT Hazard Annex: Avalanche</a:t>
            </a:r>
          </a:p>
        </p:txBody>
      </p:sp>
      <p:sp>
        <p:nvSpPr>
          <p:cNvPr id="8" name="Text Placeholder 7">
            <a:extLst>
              <a:ext uri="{FF2B5EF4-FFF2-40B4-BE49-F238E27FC236}">
                <a16:creationId xmlns:a16="http://schemas.microsoft.com/office/drawing/2014/main" id="{D926831D-908B-4BC4-80CC-5DD859E928A5}"/>
              </a:ext>
            </a:extLst>
          </p:cNvPr>
          <p:cNvSpPr>
            <a:spLocks noGrp="1"/>
          </p:cNvSpPr>
          <p:nvPr>
            <p:ph type="body" sz="quarter" idx="11"/>
          </p:nvPr>
        </p:nvSpPr>
        <p:spPr/>
        <p:txBody>
          <a:bodyPr/>
          <a:lstStyle/>
          <a:p>
            <a:r>
              <a:rPr lang="en-US" dirty="0"/>
              <a:t>AV-3</a:t>
            </a:r>
          </a:p>
        </p:txBody>
      </p:sp>
    </p:spTree>
    <p:extLst>
      <p:ext uri="{BB962C8B-B14F-4D97-AF65-F5344CB8AC3E}">
        <p14:creationId xmlns:p14="http://schemas.microsoft.com/office/powerpoint/2010/main" val="4249426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FD0D3-9156-498A-9B94-59F1369488B1}"/>
              </a:ext>
            </a:extLst>
          </p:cNvPr>
          <p:cNvSpPr>
            <a:spLocks noGrp="1"/>
          </p:cNvSpPr>
          <p:nvPr>
            <p:ph type="title"/>
          </p:nvPr>
        </p:nvSpPr>
        <p:spPr/>
        <p:txBody>
          <a:bodyPr>
            <a:normAutofit fontScale="90000"/>
          </a:bodyPr>
          <a:lstStyle/>
          <a:p>
            <a:r>
              <a:rPr lang="en-US" dirty="0"/>
              <a:t>Heat Exhaustion: Symptoms</a:t>
            </a:r>
          </a:p>
        </p:txBody>
      </p:sp>
      <p:sp>
        <p:nvSpPr>
          <p:cNvPr id="2" name="Content Placeholder 1">
            <a:extLst>
              <a:ext uri="{FF2B5EF4-FFF2-40B4-BE49-F238E27FC236}">
                <a16:creationId xmlns:a16="http://schemas.microsoft.com/office/drawing/2014/main" id="{8672D864-D9E0-4C83-B05B-CBFB4D8AE8A4}"/>
              </a:ext>
            </a:extLst>
          </p:cNvPr>
          <p:cNvSpPr>
            <a:spLocks noGrp="1"/>
          </p:cNvSpPr>
          <p:nvPr>
            <p:ph idx="1"/>
          </p:nvPr>
        </p:nvSpPr>
        <p:spPr/>
        <p:txBody>
          <a:bodyPr/>
          <a:lstStyle/>
          <a:p>
            <a:r>
              <a:rPr lang="en-US" dirty="0"/>
              <a:t>Heavy sweating</a:t>
            </a:r>
          </a:p>
          <a:p>
            <a:r>
              <a:rPr lang="en-US" dirty="0"/>
              <a:t>Paleness</a:t>
            </a:r>
          </a:p>
          <a:p>
            <a:r>
              <a:rPr lang="en-US" dirty="0"/>
              <a:t>Muscle cramps</a:t>
            </a:r>
          </a:p>
          <a:p>
            <a:r>
              <a:rPr lang="en-US" dirty="0"/>
              <a:t>Tiredness or weakness</a:t>
            </a:r>
          </a:p>
          <a:p>
            <a:r>
              <a:rPr lang="en-US" dirty="0"/>
              <a:t>Dizziness</a:t>
            </a:r>
          </a:p>
          <a:p>
            <a:r>
              <a:rPr lang="en-US" dirty="0"/>
              <a:t>Headache</a:t>
            </a:r>
          </a:p>
          <a:p>
            <a:r>
              <a:rPr lang="en-US" dirty="0"/>
              <a:t>Nausea or vomiting</a:t>
            </a:r>
          </a:p>
          <a:p>
            <a:r>
              <a:rPr lang="en-US" dirty="0"/>
              <a:t>Fainting</a:t>
            </a:r>
          </a:p>
        </p:txBody>
      </p:sp>
      <p:sp>
        <p:nvSpPr>
          <p:cNvPr id="6" name="Content Placeholder 5">
            <a:extLst>
              <a:ext uri="{FF2B5EF4-FFF2-40B4-BE49-F238E27FC236}">
                <a16:creationId xmlns:a16="http://schemas.microsoft.com/office/drawing/2014/main" id="{F14B6C39-10EB-4F7B-8D6E-ABFC994221BD}"/>
              </a:ext>
            </a:extLst>
          </p:cNvPr>
          <p:cNvSpPr>
            <a:spLocks noGrp="1"/>
          </p:cNvSpPr>
          <p:nvPr>
            <p:ph sz="quarter" idx="12"/>
          </p:nvPr>
        </p:nvSpPr>
        <p:spPr/>
        <p:txBody>
          <a:bodyPr/>
          <a:lstStyle/>
          <a:p>
            <a:r>
              <a:rPr lang="en-US" dirty="0"/>
              <a:t>PM EH-3</a:t>
            </a:r>
          </a:p>
        </p:txBody>
      </p:sp>
      <p:sp>
        <p:nvSpPr>
          <p:cNvPr id="4" name="Text Placeholder 3">
            <a:extLst>
              <a:ext uri="{FF2B5EF4-FFF2-40B4-BE49-F238E27FC236}">
                <a16:creationId xmlns:a16="http://schemas.microsoft.com/office/drawing/2014/main" id="{803B594E-C585-48CA-8CA3-22555857453F}"/>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E4B7FEBC-DBAF-43AC-AF5E-5DC089D9D4BB}"/>
              </a:ext>
            </a:extLst>
          </p:cNvPr>
          <p:cNvSpPr>
            <a:spLocks noGrp="1"/>
          </p:cNvSpPr>
          <p:nvPr>
            <p:ph type="body" sz="quarter" idx="11"/>
          </p:nvPr>
        </p:nvSpPr>
        <p:spPr/>
        <p:txBody>
          <a:bodyPr/>
          <a:lstStyle/>
          <a:p>
            <a:r>
              <a:rPr lang="en-US" dirty="0"/>
              <a:t>EH-16</a:t>
            </a:r>
          </a:p>
        </p:txBody>
      </p:sp>
    </p:spTree>
    <p:extLst>
      <p:ext uri="{BB962C8B-B14F-4D97-AF65-F5344CB8AC3E}">
        <p14:creationId xmlns:p14="http://schemas.microsoft.com/office/powerpoint/2010/main" val="3244249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02F89D-D2CC-4278-BFEF-9A6E9ED512D9}"/>
              </a:ext>
            </a:extLst>
          </p:cNvPr>
          <p:cNvSpPr>
            <a:spLocks noGrp="1"/>
          </p:cNvSpPr>
          <p:nvPr>
            <p:ph type="title"/>
          </p:nvPr>
        </p:nvSpPr>
        <p:spPr/>
        <p:txBody>
          <a:bodyPr>
            <a:normAutofit fontScale="90000"/>
          </a:bodyPr>
          <a:lstStyle/>
          <a:p>
            <a:r>
              <a:rPr lang="en-US" dirty="0"/>
              <a:t>Heat Exhaustion: Actions</a:t>
            </a:r>
          </a:p>
        </p:txBody>
      </p:sp>
      <p:sp>
        <p:nvSpPr>
          <p:cNvPr id="2" name="Content Placeholder 1">
            <a:extLst>
              <a:ext uri="{FF2B5EF4-FFF2-40B4-BE49-F238E27FC236}">
                <a16:creationId xmlns:a16="http://schemas.microsoft.com/office/drawing/2014/main" id="{4C4423F0-B720-4458-916C-5AB0D2D9A0DF}"/>
              </a:ext>
            </a:extLst>
          </p:cNvPr>
          <p:cNvSpPr>
            <a:spLocks noGrp="1"/>
          </p:cNvSpPr>
          <p:nvPr>
            <p:ph idx="1"/>
          </p:nvPr>
        </p:nvSpPr>
        <p:spPr/>
        <p:txBody>
          <a:bodyPr/>
          <a:lstStyle/>
          <a:p>
            <a:r>
              <a:rPr lang="en-US" dirty="0"/>
              <a:t>Move the victim to an air conditioned place and lie him or her down </a:t>
            </a:r>
          </a:p>
          <a:p>
            <a:r>
              <a:rPr lang="en-US" dirty="0"/>
              <a:t>Loosen or remove excess clothing </a:t>
            </a:r>
          </a:p>
          <a:p>
            <a:r>
              <a:rPr lang="en-US" dirty="0"/>
              <a:t>Lower the victim’s body temperature by placing them in a cool shower or bath, or by applying cool, wet cloths </a:t>
            </a:r>
          </a:p>
          <a:p>
            <a:r>
              <a:rPr lang="en-US" dirty="0"/>
              <a:t>Give sips of water or cool sports drinks containing salt and sugar </a:t>
            </a:r>
          </a:p>
          <a:p>
            <a:r>
              <a:rPr lang="en-US" dirty="0"/>
              <a:t>Do not give liquids with caffeine or alcohol</a:t>
            </a:r>
          </a:p>
        </p:txBody>
      </p:sp>
      <p:sp>
        <p:nvSpPr>
          <p:cNvPr id="6" name="Content Placeholder 5">
            <a:extLst>
              <a:ext uri="{FF2B5EF4-FFF2-40B4-BE49-F238E27FC236}">
                <a16:creationId xmlns:a16="http://schemas.microsoft.com/office/drawing/2014/main" id="{98D076D5-10D9-4B9C-A9E7-4D6515D46902}"/>
              </a:ext>
            </a:extLst>
          </p:cNvPr>
          <p:cNvSpPr>
            <a:spLocks noGrp="1"/>
          </p:cNvSpPr>
          <p:nvPr>
            <p:ph sz="quarter" idx="12"/>
          </p:nvPr>
        </p:nvSpPr>
        <p:spPr/>
        <p:txBody>
          <a:bodyPr/>
          <a:lstStyle/>
          <a:p>
            <a:r>
              <a:rPr lang="en-US" dirty="0"/>
              <a:t>PM EH-3</a:t>
            </a:r>
          </a:p>
        </p:txBody>
      </p:sp>
      <p:sp>
        <p:nvSpPr>
          <p:cNvPr id="4" name="Text Placeholder 3">
            <a:extLst>
              <a:ext uri="{FF2B5EF4-FFF2-40B4-BE49-F238E27FC236}">
                <a16:creationId xmlns:a16="http://schemas.microsoft.com/office/drawing/2014/main" id="{D3B2DB9E-B3C4-4F07-A857-1D33EF2C4B17}"/>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90C5C3DE-5530-4B79-88ED-63588C08FA80}"/>
              </a:ext>
            </a:extLst>
          </p:cNvPr>
          <p:cNvSpPr>
            <a:spLocks noGrp="1"/>
          </p:cNvSpPr>
          <p:nvPr>
            <p:ph type="body" sz="quarter" idx="11"/>
          </p:nvPr>
        </p:nvSpPr>
        <p:spPr/>
        <p:txBody>
          <a:bodyPr/>
          <a:lstStyle/>
          <a:p>
            <a:r>
              <a:rPr lang="en-US" dirty="0"/>
              <a:t>EH-17</a:t>
            </a:r>
          </a:p>
        </p:txBody>
      </p:sp>
    </p:spTree>
    <p:extLst>
      <p:ext uri="{BB962C8B-B14F-4D97-AF65-F5344CB8AC3E}">
        <p14:creationId xmlns:p14="http://schemas.microsoft.com/office/powerpoint/2010/main" val="1753558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02F89D-D2CC-4278-BFEF-9A6E9ED512D9}"/>
              </a:ext>
            </a:extLst>
          </p:cNvPr>
          <p:cNvSpPr>
            <a:spLocks noGrp="1"/>
          </p:cNvSpPr>
          <p:nvPr>
            <p:ph type="title"/>
          </p:nvPr>
        </p:nvSpPr>
        <p:spPr>
          <a:xfrm>
            <a:off x="315142" y="320678"/>
            <a:ext cx="6500328" cy="1017672"/>
          </a:xfrm>
        </p:spPr>
        <p:txBody>
          <a:bodyPr>
            <a:normAutofit/>
          </a:bodyPr>
          <a:lstStyle/>
          <a:p>
            <a:r>
              <a:rPr lang="en-US" sz="3600" dirty="0"/>
              <a:t>Heat Exhaustion: Actions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4C4423F0-B720-4458-916C-5AB0D2D9A0DF}"/>
              </a:ext>
            </a:extLst>
          </p:cNvPr>
          <p:cNvSpPr>
            <a:spLocks noGrp="1"/>
          </p:cNvSpPr>
          <p:nvPr>
            <p:ph idx="1"/>
          </p:nvPr>
        </p:nvSpPr>
        <p:spPr/>
        <p:txBody>
          <a:bodyPr/>
          <a:lstStyle/>
          <a:p>
            <a:r>
              <a:rPr lang="en-US" dirty="0"/>
              <a:t>Discontinue liquids if the victim becomes nauseous or is nauseated </a:t>
            </a:r>
          </a:p>
          <a:p>
            <a:r>
              <a:rPr lang="en-US" dirty="0"/>
              <a:t>Seek immediate medical attention if there is no improvement, the victim is unable to take fluids, starts vomiting, or exhibits any severe symptoms </a:t>
            </a:r>
          </a:p>
          <a:p>
            <a:r>
              <a:rPr lang="en-US" dirty="0"/>
              <a:t>Seek medical attention if the victim has heart problems or high blood pressure or if the symptoms worsen or last more than one hour</a:t>
            </a:r>
          </a:p>
        </p:txBody>
      </p:sp>
      <p:sp>
        <p:nvSpPr>
          <p:cNvPr id="6" name="Content Placeholder 5">
            <a:extLst>
              <a:ext uri="{FF2B5EF4-FFF2-40B4-BE49-F238E27FC236}">
                <a16:creationId xmlns:a16="http://schemas.microsoft.com/office/drawing/2014/main" id="{98D076D5-10D9-4B9C-A9E7-4D6515D46902}"/>
              </a:ext>
            </a:extLst>
          </p:cNvPr>
          <p:cNvSpPr>
            <a:spLocks noGrp="1"/>
          </p:cNvSpPr>
          <p:nvPr>
            <p:ph sz="quarter" idx="12"/>
          </p:nvPr>
        </p:nvSpPr>
        <p:spPr/>
        <p:txBody>
          <a:bodyPr/>
          <a:lstStyle/>
          <a:p>
            <a:r>
              <a:rPr lang="en-US" dirty="0"/>
              <a:t>PM EH-3</a:t>
            </a:r>
          </a:p>
        </p:txBody>
      </p:sp>
      <p:sp>
        <p:nvSpPr>
          <p:cNvPr id="4" name="Text Placeholder 3">
            <a:extLst>
              <a:ext uri="{FF2B5EF4-FFF2-40B4-BE49-F238E27FC236}">
                <a16:creationId xmlns:a16="http://schemas.microsoft.com/office/drawing/2014/main" id="{D3B2DB9E-B3C4-4F07-A857-1D33EF2C4B17}"/>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90C5C3DE-5530-4B79-88ED-63588C08FA80}"/>
              </a:ext>
            </a:extLst>
          </p:cNvPr>
          <p:cNvSpPr>
            <a:spLocks noGrp="1"/>
          </p:cNvSpPr>
          <p:nvPr>
            <p:ph type="body" sz="quarter" idx="11"/>
          </p:nvPr>
        </p:nvSpPr>
        <p:spPr/>
        <p:txBody>
          <a:bodyPr/>
          <a:lstStyle/>
          <a:p>
            <a:r>
              <a:rPr lang="en-US" dirty="0"/>
              <a:t>EH-18</a:t>
            </a:r>
          </a:p>
        </p:txBody>
      </p:sp>
    </p:spTree>
    <p:extLst>
      <p:ext uri="{BB962C8B-B14F-4D97-AF65-F5344CB8AC3E}">
        <p14:creationId xmlns:p14="http://schemas.microsoft.com/office/powerpoint/2010/main" val="1824588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B3D726-6380-44CB-BD85-C83181E6A490}"/>
              </a:ext>
            </a:extLst>
          </p:cNvPr>
          <p:cNvSpPr>
            <a:spLocks noGrp="1"/>
          </p:cNvSpPr>
          <p:nvPr>
            <p:ph type="title"/>
          </p:nvPr>
        </p:nvSpPr>
        <p:spPr/>
        <p:txBody>
          <a:bodyPr/>
          <a:lstStyle/>
          <a:p>
            <a:r>
              <a:rPr lang="en-US" dirty="0"/>
              <a:t>Heat Stroke</a:t>
            </a:r>
          </a:p>
        </p:txBody>
      </p:sp>
      <p:sp>
        <p:nvSpPr>
          <p:cNvPr id="2" name="Content Placeholder 1">
            <a:extLst>
              <a:ext uri="{FF2B5EF4-FFF2-40B4-BE49-F238E27FC236}">
                <a16:creationId xmlns:a16="http://schemas.microsoft.com/office/drawing/2014/main" id="{8C6AB61C-F5EC-430A-93C6-D0DB0AD8DBB2}"/>
              </a:ext>
            </a:extLst>
          </p:cNvPr>
          <p:cNvSpPr>
            <a:spLocks noGrp="1"/>
          </p:cNvSpPr>
          <p:nvPr>
            <p:ph idx="1"/>
          </p:nvPr>
        </p:nvSpPr>
        <p:spPr/>
        <p:txBody>
          <a:bodyPr/>
          <a:lstStyle/>
          <a:p>
            <a:r>
              <a:rPr lang="en-US" dirty="0"/>
              <a:t>The most serious heat-related illness, heat stroke can cause death or permanent injury and requires immediate medical attention </a:t>
            </a:r>
          </a:p>
          <a:p>
            <a:r>
              <a:rPr lang="en-US" dirty="0"/>
              <a:t>It occurs when the body is no longer able to regulate temperature and is unable to cool down </a:t>
            </a:r>
          </a:p>
          <a:p>
            <a:r>
              <a:rPr lang="en-US" dirty="0"/>
              <a:t>The body’s temperature rises rapidly, the sweating mechanism fails, and the body is unable to cool down </a:t>
            </a:r>
          </a:p>
          <a:p>
            <a:r>
              <a:rPr lang="en-US" dirty="0"/>
              <a:t>Body temperature may rise to 106°F or higher within 10 to 15 minutes</a:t>
            </a:r>
          </a:p>
        </p:txBody>
      </p:sp>
      <p:sp>
        <p:nvSpPr>
          <p:cNvPr id="6" name="Content Placeholder 5">
            <a:extLst>
              <a:ext uri="{FF2B5EF4-FFF2-40B4-BE49-F238E27FC236}">
                <a16:creationId xmlns:a16="http://schemas.microsoft.com/office/drawing/2014/main" id="{7BD268CE-34FA-490B-9635-44602320AE1A}"/>
              </a:ext>
            </a:extLst>
          </p:cNvPr>
          <p:cNvSpPr>
            <a:spLocks noGrp="1"/>
          </p:cNvSpPr>
          <p:nvPr>
            <p:ph sz="quarter" idx="12"/>
          </p:nvPr>
        </p:nvSpPr>
        <p:spPr/>
        <p:txBody>
          <a:bodyPr/>
          <a:lstStyle/>
          <a:p>
            <a:r>
              <a:rPr lang="en-US" dirty="0"/>
              <a:t>PM EH-3</a:t>
            </a:r>
          </a:p>
        </p:txBody>
      </p:sp>
      <p:sp>
        <p:nvSpPr>
          <p:cNvPr id="4" name="Text Placeholder 3">
            <a:extLst>
              <a:ext uri="{FF2B5EF4-FFF2-40B4-BE49-F238E27FC236}">
                <a16:creationId xmlns:a16="http://schemas.microsoft.com/office/drawing/2014/main" id="{67EE8E53-CC0C-4579-94E2-7D33A47C10AA}"/>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5BF097B4-C3A4-4D58-9063-80D1742D1A68}"/>
              </a:ext>
            </a:extLst>
          </p:cNvPr>
          <p:cNvSpPr>
            <a:spLocks noGrp="1"/>
          </p:cNvSpPr>
          <p:nvPr>
            <p:ph type="body" sz="quarter" idx="11"/>
          </p:nvPr>
        </p:nvSpPr>
        <p:spPr/>
        <p:txBody>
          <a:bodyPr/>
          <a:lstStyle/>
          <a:p>
            <a:r>
              <a:rPr lang="en-US" dirty="0"/>
              <a:t>EH-19</a:t>
            </a:r>
          </a:p>
        </p:txBody>
      </p:sp>
    </p:spTree>
    <p:extLst>
      <p:ext uri="{BB962C8B-B14F-4D97-AF65-F5344CB8AC3E}">
        <p14:creationId xmlns:p14="http://schemas.microsoft.com/office/powerpoint/2010/main" val="393343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759268-23C5-4A76-B372-7CE42AD40F45}"/>
              </a:ext>
            </a:extLst>
          </p:cNvPr>
          <p:cNvSpPr>
            <a:spLocks noGrp="1"/>
          </p:cNvSpPr>
          <p:nvPr>
            <p:ph type="title"/>
          </p:nvPr>
        </p:nvSpPr>
        <p:spPr/>
        <p:txBody>
          <a:bodyPr>
            <a:normAutofit fontScale="90000"/>
          </a:bodyPr>
          <a:lstStyle/>
          <a:p>
            <a:r>
              <a:rPr lang="en-US" dirty="0"/>
              <a:t>Heat Stroke: Symptoms</a:t>
            </a:r>
          </a:p>
        </p:txBody>
      </p:sp>
      <p:sp>
        <p:nvSpPr>
          <p:cNvPr id="2" name="Content Placeholder 1">
            <a:extLst>
              <a:ext uri="{FF2B5EF4-FFF2-40B4-BE49-F238E27FC236}">
                <a16:creationId xmlns:a16="http://schemas.microsoft.com/office/drawing/2014/main" id="{7F16154F-004C-4AE9-95CB-2669EA46D3AF}"/>
              </a:ext>
            </a:extLst>
          </p:cNvPr>
          <p:cNvSpPr>
            <a:spLocks noGrp="1"/>
          </p:cNvSpPr>
          <p:nvPr>
            <p:ph idx="1"/>
          </p:nvPr>
        </p:nvSpPr>
        <p:spPr/>
        <p:txBody>
          <a:bodyPr/>
          <a:lstStyle/>
          <a:p>
            <a:r>
              <a:rPr lang="en-US" dirty="0"/>
              <a:t>An extremely high body temperature (above 103°F) taken orally</a:t>
            </a:r>
          </a:p>
          <a:p>
            <a:r>
              <a:rPr lang="en-US" dirty="0"/>
              <a:t>Red, hot, and dry skin with no sweat</a:t>
            </a:r>
          </a:p>
          <a:p>
            <a:r>
              <a:rPr lang="en-US" dirty="0"/>
              <a:t>Rapid, strong pulse</a:t>
            </a:r>
          </a:p>
          <a:p>
            <a:r>
              <a:rPr lang="en-US" dirty="0"/>
              <a:t>Throbbing headache</a:t>
            </a:r>
          </a:p>
          <a:p>
            <a:r>
              <a:rPr lang="en-US" dirty="0"/>
              <a:t>Dizziness</a:t>
            </a:r>
          </a:p>
          <a:p>
            <a:r>
              <a:rPr lang="en-US" dirty="0"/>
              <a:t>Nausea</a:t>
            </a:r>
          </a:p>
          <a:p>
            <a:r>
              <a:rPr lang="en-US" dirty="0"/>
              <a:t>Confusion</a:t>
            </a:r>
          </a:p>
          <a:p>
            <a:r>
              <a:rPr lang="en-US" dirty="0"/>
              <a:t>Unconsciousness </a:t>
            </a:r>
          </a:p>
        </p:txBody>
      </p:sp>
      <p:sp>
        <p:nvSpPr>
          <p:cNvPr id="6" name="Content Placeholder 5">
            <a:extLst>
              <a:ext uri="{FF2B5EF4-FFF2-40B4-BE49-F238E27FC236}">
                <a16:creationId xmlns:a16="http://schemas.microsoft.com/office/drawing/2014/main" id="{3AF4AAC9-D8B3-4FEA-9CB3-0AD96503AAA9}"/>
              </a:ext>
            </a:extLst>
          </p:cNvPr>
          <p:cNvSpPr>
            <a:spLocks noGrp="1"/>
          </p:cNvSpPr>
          <p:nvPr>
            <p:ph sz="quarter" idx="12"/>
          </p:nvPr>
        </p:nvSpPr>
        <p:spPr/>
        <p:txBody>
          <a:bodyPr/>
          <a:lstStyle/>
          <a:p>
            <a:r>
              <a:rPr lang="en-US" dirty="0"/>
              <a:t>PM EH-3</a:t>
            </a:r>
          </a:p>
        </p:txBody>
      </p:sp>
      <p:sp>
        <p:nvSpPr>
          <p:cNvPr id="4" name="Text Placeholder 3">
            <a:extLst>
              <a:ext uri="{FF2B5EF4-FFF2-40B4-BE49-F238E27FC236}">
                <a16:creationId xmlns:a16="http://schemas.microsoft.com/office/drawing/2014/main" id="{19801B7A-F6C4-4A44-9EC9-F19CA22052C9}"/>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5C7F0FBF-8304-4F8A-A949-404846BA30B3}"/>
              </a:ext>
            </a:extLst>
          </p:cNvPr>
          <p:cNvSpPr>
            <a:spLocks noGrp="1"/>
          </p:cNvSpPr>
          <p:nvPr>
            <p:ph type="body" sz="quarter" idx="11"/>
          </p:nvPr>
        </p:nvSpPr>
        <p:spPr/>
        <p:txBody>
          <a:bodyPr/>
          <a:lstStyle/>
          <a:p>
            <a:r>
              <a:rPr lang="en-US" dirty="0"/>
              <a:t>EH-20</a:t>
            </a:r>
          </a:p>
        </p:txBody>
      </p:sp>
    </p:spTree>
    <p:extLst>
      <p:ext uri="{BB962C8B-B14F-4D97-AF65-F5344CB8AC3E}">
        <p14:creationId xmlns:p14="http://schemas.microsoft.com/office/powerpoint/2010/main" val="3731163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0761D-DB9E-403C-811F-283DDF1AB2E4}"/>
              </a:ext>
            </a:extLst>
          </p:cNvPr>
          <p:cNvSpPr>
            <a:spLocks noGrp="1"/>
          </p:cNvSpPr>
          <p:nvPr>
            <p:ph type="title"/>
          </p:nvPr>
        </p:nvSpPr>
        <p:spPr/>
        <p:txBody>
          <a:bodyPr>
            <a:normAutofit/>
          </a:bodyPr>
          <a:lstStyle/>
          <a:p>
            <a:r>
              <a:rPr lang="en-US" dirty="0"/>
              <a:t>Heat Stroke: Actions </a:t>
            </a:r>
            <a:r>
              <a:rPr lang="en-US" sz="600" dirty="0">
                <a:solidFill>
                  <a:srgbClr val="448431"/>
                </a:solidFill>
              </a:rPr>
              <a:t>(1 of 3) </a:t>
            </a:r>
          </a:p>
        </p:txBody>
      </p:sp>
      <p:sp>
        <p:nvSpPr>
          <p:cNvPr id="2" name="Content Placeholder 1">
            <a:extLst>
              <a:ext uri="{FF2B5EF4-FFF2-40B4-BE49-F238E27FC236}">
                <a16:creationId xmlns:a16="http://schemas.microsoft.com/office/drawing/2014/main" id="{FEEFDAF8-B1F4-43FD-BF70-F89E804E53F8}"/>
              </a:ext>
            </a:extLst>
          </p:cNvPr>
          <p:cNvSpPr>
            <a:spLocks noGrp="1"/>
          </p:cNvSpPr>
          <p:nvPr>
            <p:ph idx="1"/>
          </p:nvPr>
        </p:nvSpPr>
        <p:spPr/>
        <p:txBody>
          <a:bodyPr/>
          <a:lstStyle/>
          <a:p>
            <a:r>
              <a:rPr lang="en-US" dirty="0"/>
              <a:t>Actions: </a:t>
            </a:r>
          </a:p>
          <a:p>
            <a:pPr lvl="1"/>
            <a:r>
              <a:rPr lang="en-US" dirty="0"/>
              <a:t>Call 9-1-1 or emergency medical services, or get the victim to a hospital immediately </a:t>
            </a:r>
          </a:p>
          <a:p>
            <a:pPr lvl="2"/>
            <a:r>
              <a:rPr lang="en-US" dirty="0"/>
              <a:t>Delay can be fatal</a:t>
            </a:r>
          </a:p>
          <a:p>
            <a:r>
              <a:rPr lang="en-US" dirty="0"/>
              <a:t>Until the emergency medical personnel arrive on scene or during transport to the hospital, take the following measures: </a:t>
            </a:r>
          </a:p>
          <a:p>
            <a:pPr lvl="1"/>
            <a:r>
              <a:rPr lang="en-US" dirty="0"/>
              <a:t>Move the victim to a cooler environment and remove the victim’s excess clothing </a:t>
            </a:r>
          </a:p>
          <a:p>
            <a:pPr lvl="1"/>
            <a:r>
              <a:rPr lang="en-US" dirty="0"/>
              <a:t>Cool the victim using whatever methods are available </a:t>
            </a:r>
          </a:p>
        </p:txBody>
      </p:sp>
      <p:sp>
        <p:nvSpPr>
          <p:cNvPr id="6" name="Content Placeholder 5">
            <a:extLst>
              <a:ext uri="{FF2B5EF4-FFF2-40B4-BE49-F238E27FC236}">
                <a16:creationId xmlns:a16="http://schemas.microsoft.com/office/drawing/2014/main" id="{C1B3CB9F-9AFB-4660-940F-60F498397ED1}"/>
              </a:ext>
            </a:extLst>
          </p:cNvPr>
          <p:cNvSpPr>
            <a:spLocks noGrp="1"/>
          </p:cNvSpPr>
          <p:nvPr>
            <p:ph sz="quarter" idx="12"/>
          </p:nvPr>
        </p:nvSpPr>
        <p:spPr/>
        <p:txBody>
          <a:bodyPr/>
          <a:lstStyle/>
          <a:p>
            <a:r>
              <a:rPr lang="en-US" dirty="0"/>
              <a:t>PM EH-3</a:t>
            </a:r>
          </a:p>
        </p:txBody>
      </p:sp>
      <p:sp>
        <p:nvSpPr>
          <p:cNvPr id="4" name="Text Placeholder 3">
            <a:extLst>
              <a:ext uri="{FF2B5EF4-FFF2-40B4-BE49-F238E27FC236}">
                <a16:creationId xmlns:a16="http://schemas.microsoft.com/office/drawing/2014/main" id="{C07CA13E-E969-4C6F-B9E1-20A689E41E6C}"/>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1940B106-50B4-438A-82B2-D0A9A4A7B1A3}"/>
              </a:ext>
            </a:extLst>
          </p:cNvPr>
          <p:cNvSpPr>
            <a:spLocks noGrp="1"/>
          </p:cNvSpPr>
          <p:nvPr>
            <p:ph type="body" sz="quarter" idx="11"/>
          </p:nvPr>
        </p:nvSpPr>
        <p:spPr/>
        <p:txBody>
          <a:bodyPr/>
          <a:lstStyle/>
          <a:p>
            <a:r>
              <a:rPr lang="en-US" dirty="0"/>
              <a:t>EH-21</a:t>
            </a:r>
          </a:p>
        </p:txBody>
      </p:sp>
    </p:spTree>
    <p:extLst>
      <p:ext uri="{BB962C8B-B14F-4D97-AF65-F5344CB8AC3E}">
        <p14:creationId xmlns:p14="http://schemas.microsoft.com/office/powerpoint/2010/main" val="3982615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E0EE8-3661-4065-BA37-F23185B197FF}"/>
              </a:ext>
            </a:extLst>
          </p:cNvPr>
          <p:cNvSpPr>
            <a:spLocks noGrp="1"/>
          </p:cNvSpPr>
          <p:nvPr>
            <p:ph type="title"/>
          </p:nvPr>
        </p:nvSpPr>
        <p:spPr/>
        <p:txBody>
          <a:bodyPr>
            <a:normAutofit/>
          </a:bodyPr>
          <a:lstStyle/>
          <a:p>
            <a:r>
              <a:rPr lang="en-US" dirty="0"/>
              <a:t>Heat Stroke: Actions </a:t>
            </a:r>
            <a:r>
              <a:rPr lang="en-US" sz="700" dirty="0">
                <a:solidFill>
                  <a:srgbClr val="448431"/>
                </a:solidFill>
              </a:rPr>
              <a:t>(2 of 3) </a:t>
            </a:r>
          </a:p>
        </p:txBody>
      </p:sp>
      <p:sp>
        <p:nvSpPr>
          <p:cNvPr id="2" name="Content Placeholder 1">
            <a:extLst>
              <a:ext uri="{FF2B5EF4-FFF2-40B4-BE49-F238E27FC236}">
                <a16:creationId xmlns:a16="http://schemas.microsoft.com/office/drawing/2014/main" id="{B936AA3D-A09C-43FB-B1C1-7843284F9F18}"/>
              </a:ext>
            </a:extLst>
          </p:cNvPr>
          <p:cNvSpPr>
            <a:spLocks noGrp="1"/>
          </p:cNvSpPr>
          <p:nvPr>
            <p:ph idx="1"/>
          </p:nvPr>
        </p:nvSpPr>
        <p:spPr/>
        <p:txBody>
          <a:bodyPr/>
          <a:lstStyle/>
          <a:p>
            <a:r>
              <a:rPr lang="en-US" dirty="0"/>
              <a:t>Until the emergency medical personnel arrive on scene or during transport to the hospital, take the following measures (continued):</a:t>
            </a:r>
          </a:p>
          <a:p>
            <a:pPr lvl="1"/>
            <a:r>
              <a:rPr lang="en-US" dirty="0"/>
              <a:t>Try a cool bath, sponging, ice packs, or wrap the victim’s body in a cold, wet sheet to reduce core body temperature </a:t>
            </a:r>
          </a:p>
          <a:p>
            <a:pPr lvl="1"/>
            <a:r>
              <a:rPr lang="en-US" dirty="0"/>
              <a:t>Monitor body temperature and continue cooling efforts until the body temperature reaches 101-102°F </a:t>
            </a:r>
          </a:p>
          <a:p>
            <a:pPr lvl="1"/>
            <a:r>
              <a:rPr lang="en-US" dirty="0"/>
              <a:t>Do not give the victim fluids to drink </a:t>
            </a:r>
          </a:p>
          <a:p>
            <a:pPr lvl="1"/>
            <a:r>
              <a:rPr lang="en-US" dirty="0"/>
              <a:t>Watch for breathing problems </a:t>
            </a:r>
          </a:p>
        </p:txBody>
      </p:sp>
      <p:sp>
        <p:nvSpPr>
          <p:cNvPr id="6" name="Content Placeholder 5">
            <a:extLst>
              <a:ext uri="{FF2B5EF4-FFF2-40B4-BE49-F238E27FC236}">
                <a16:creationId xmlns:a16="http://schemas.microsoft.com/office/drawing/2014/main" id="{B9D84530-38EB-4DAA-8EA8-E385CACDCFA4}"/>
              </a:ext>
            </a:extLst>
          </p:cNvPr>
          <p:cNvSpPr>
            <a:spLocks noGrp="1"/>
          </p:cNvSpPr>
          <p:nvPr>
            <p:ph sz="quarter" idx="12"/>
          </p:nvPr>
        </p:nvSpPr>
        <p:spPr/>
        <p:txBody>
          <a:bodyPr/>
          <a:lstStyle/>
          <a:p>
            <a:r>
              <a:rPr lang="en-US" dirty="0"/>
              <a:t>PM EH-4</a:t>
            </a:r>
          </a:p>
        </p:txBody>
      </p:sp>
      <p:sp>
        <p:nvSpPr>
          <p:cNvPr id="4" name="Text Placeholder 3">
            <a:extLst>
              <a:ext uri="{FF2B5EF4-FFF2-40B4-BE49-F238E27FC236}">
                <a16:creationId xmlns:a16="http://schemas.microsoft.com/office/drawing/2014/main" id="{7518A03B-40B4-4E80-9DB5-E6006CC66265}"/>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B83CD3D1-B2E0-4720-A5A3-4DB0EFDC3077}"/>
              </a:ext>
            </a:extLst>
          </p:cNvPr>
          <p:cNvSpPr>
            <a:spLocks noGrp="1"/>
          </p:cNvSpPr>
          <p:nvPr>
            <p:ph type="body" sz="quarter" idx="11"/>
          </p:nvPr>
        </p:nvSpPr>
        <p:spPr/>
        <p:txBody>
          <a:bodyPr/>
          <a:lstStyle/>
          <a:p>
            <a:r>
              <a:rPr lang="en-US" dirty="0"/>
              <a:t>EH-22</a:t>
            </a:r>
          </a:p>
        </p:txBody>
      </p:sp>
    </p:spTree>
    <p:extLst>
      <p:ext uri="{BB962C8B-B14F-4D97-AF65-F5344CB8AC3E}">
        <p14:creationId xmlns:p14="http://schemas.microsoft.com/office/powerpoint/2010/main" val="780571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E0EE8-3661-4065-BA37-F23185B197FF}"/>
              </a:ext>
            </a:extLst>
          </p:cNvPr>
          <p:cNvSpPr>
            <a:spLocks noGrp="1"/>
          </p:cNvSpPr>
          <p:nvPr>
            <p:ph type="title"/>
          </p:nvPr>
        </p:nvSpPr>
        <p:spPr/>
        <p:txBody>
          <a:bodyPr>
            <a:normAutofit/>
          </a:bodyPr>
          <a:lstStyle/>
          <a:p>
            <a:r>
              <a:rPr lang="en-US" dirty="0"/>
              <a:t>Heat Stroke: Actions </a:t>
            </a:r>
            <a:r>
              <a:rPr lang="en-US" sz="600" dirty="0">
                <a:solidFill>
                  <a:srgbClr val="448431"/>
                </a:solidFill>
              </a:rPr>
              <a:t>(3 of 3) </a:t>
            </a:r>
          </a:p>
        </p:txBody>
      </p:sp>
      <p:sp>
        <p:nvSpPr>
          <p:cNvPr id="2" name="Content Placeholder 1">
            <a:extLst>
              <a:ext uri="{FF2B5EF4-FFF2-40B4-BE49-F238E27FC236}">
                <a16:creationId xmlns:a16="http://schemas.microsoft.com/office/drawing/2014/main" id="{B936AA3D-A09C-43FB-B1C1-7843284F9F18}"/>
              </a:ext>
            </a:extLst>
          </p:cNvPr>
          <p:cNvSpPr>
            <a:spLocks noGrp="1"/>
          </p:cNvSpPr>
          <p:nvPr>
            <p:ph idx="1"/>
          </p:nvPr>
        </p:nvSpPr>
        <p:spPr/>
        <p:txBody>
          <a:bodyPr/>
          <a:lstStyle/>
          <a:p>
            <a:r>
              <a:rPr lang="en-US" dirty="0"/>
              <a:t>Until the emergency medical personnel arrive on scene or during transport to the hospital, take the following measures (continued):</a:t>
            </a:r>
          </a:p>
          <a:p>
            <a:pPr lvl="1"/>
            <a:r>
              <a:rPr lang="en-US" dirty="0"/>
              <a:t>Call the hospital emergency room for more instructions if medical response is delayed </a:t>
            </a:r>
          </a:p>
          <a:p>
            <a:pPr lvl="1"/>
            <a:r>
              <a:rPr lang="en-US" dirty="0"/>
              <a:t>Sometimes a victim’s muscles will begin to twitch uncontrollably as a result of heat stroke. If this happens: </a:t>
            </a:r>
          </a:p>
          <a:p>
            <a:pPr lvl="2"/>
            <a:r>
              <a:rPr lang="en-US" dirty="0"/>
              <a:t>Keep the victim from injuring himself but do not place any object in the mouth and do not give fluids </a:t>
            </a:r>
          </a:p>
          <a:p>
            <a:pPr lvl="2"/>
            <a:r>
              <a:rPr lang="en-US" dirty="0"/>
              <a:t>Turn the victim on his or her side to make sure the airway remains open in case the victim begins vomiting </a:t>
            </a:r>
          </a:p>
        </p:txBody>
      </p:sp>
      <p:sp>
        <p:nvSpPr>
          <p:cNvPr id="6" name="Content Placeholder 5">
            <a:extLst>
              <a:ext uri="{FF2B5EF4-FFF2-40B4-BE49-F238E27FC236}">
                <a16:creationId xmlns:a16="http://schemas.microsoft.com/office/drawing/2014/main" id="{B9D84530-38EB-4DAA-8EA8-E385CACDCFA4}"/>
              </a:ext>
            </a:extLst>
          </p:cNvPr>
          <p:cNvSpPr>
            <a:spLocks noGrp="1"/>
          </p:cNvSpPr>
          <p:nvPr>
            <p:ph sz="quarter" idx="12"/>
          </p:nvPr>
        </p:nvSpPr>
        <p:spPr/>
        <p:txBody>
          <a:bodyPr/>
          <a:lstStyle/>
          <a:p>
            <a:r>
              <a:rPr lang="en-US" dirty="0"/>
              <a:t>PM EH-4</a:t>
            </a:r>
          </a:p>
        </p:txBody>
      </p:sp>
      <p:sp>
        <p:nvSpPr>
          <p:cNvPr id="4" name="Text Placeholder 3">
            <a:extLst>
              <a:ext uri="{FF2B5EF4-FFF2-40B4-BE49-F238E27FC236}">
                <a16:creationId xmlns:a16="http://schemas.microsoft.com/office/drawing/2014/main" id="{7518A03B-40B4-4E80-9DB5-E6006CC66265}"/>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B83CD3D1-B2E0-4720-A5A3-4DB0EFDC3077}"/>
              </a:ext>
            </a:extLst>
          </p:cNvPr>
          <p:cNvSpPr>
            <a:spLocks noGrp="1"/>
          </p:cNvSpPr>
          <p:nvPr>
            <p:ph type="body" sz="quarter" idx="11"/>
          </p:nvPr>
        </p:nvSpPr>
        <p:spPr/>
        <p:txBody>
          <a:bodyPr/>
          <a:lstStyle/>
          <a:p>
            <a:r>
              <a:rPr lang="en-US" dirty="0"/>
              <a:t>EH-23</a:t>
            </a:r>
          </a:p>
        </p:txBody>
      </p:sp>
    </p:spTree>
    <p:extLst>
      <p:ext uri="{BB962C8B-B14F-4D97-AF65-F5344CB8AC3E}">
        <p14:creationId xmlns:p14="http://schemas.microsoft.com/office/powerpoint/2010/main" val="1102590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98BB4-FC0C-4227-8746-3CD752C6232A}"/>
              </a:ext>
            </a:extLst>
          </p:cNvPr>
          <p:cNvSpPr>
            <a:spLocks noGrp="1"/>
          </p:cNvSpPr>
          <p:nvPr>
            <p:ph type="title"/>
          </p:nvPr>
        </p:nvSpPr>
        <p:spPr/>
        <p:txBody>
          <a:bodyPr/>
          <a:lstStyle/>
          <a:p>
            <a:r>
              <a:rPr lang="en-US" dirty="0"/>
              <a:t>Final Questions?</a:t>
            </a:r>
            <a:r>
              <a:rPr lang="en-US" sz="800" dirty="0"/>
              <a:t> </a:t>
            </a:r>
            <a:r>
              <a:rPr lang="en-US" sz="800" dirty="0">
                <a:solidFill>
                  <a:srgbClr val="448431"/>
                </a:solidFill>
              </a:rPr>
              <a:t>(Annex 3)</a:t>
            </a:r>
            <a:endParaRPr lang="en-US" dirty="0">
              <a:solidFill>
                <a:srgbClr val="448431"/>
              </a:solidFill>
            </a:endParaRPr>
          </a:p>
        </p:txBody>
      </p:sp>
      <p:sp>
        <p:nvSpPr>
          <p:cNvPr id="2" name="Content Placeholder 1">
            <a:extLst>
              <a:ext uri="{FF2B5EF4-FFF2-40B4-BE49-F238E27FC236}">
                <a16:creationId xmlns:a16="http://schemas.microsoft.com/office/drawing/2014/main" id="{C378FB67-D311-4529-B15D-EAE10F2D7A0C}"/>
              </a:ext>
            </a:extLst>
          </p:cNvPr>
          <p:cNvSpPr>
            <a:spLocks noGrp="1"/>
          </p:cNvSpPr>
          <p:nvPr>
            <p:ph idx="1"/>
          </p:nvPr>
        </p:nvSpPr>
        <p:spPr/>
        <p:txBody>
          <a:bodyPr anchor="ctr"/>
          <a:lstStyle/>
          <a:p>
            <a:pPr algn="ctr"/>
            <a:r>
              <a:rPr lang="en-US" dirty="0"/>
              <a:t>Additional questions, comments, or concerns about extreme heat?</a:t>
            </a:r>
          </a:p>
        </p:txBody>
      </p:sp>
      <p:sp>
        <p:nvSpPr>
          <p:cNvPr id="4" name="Text Placeholder 3">
            <a:extLst>
              <a:ext uri="{FF2B5EF4-FFF2-40B4-BE49-F238E27FC236}">
                <a16:creationId xmlns:a16="http://schemas.microsoft.com/office/drawing/2014/main" id="{99CD7984-FF7F-41BA-B532-6492C74B9035}"/>
              </a:ext>
            </a:extLst>
          </p:cNvPr>
          <p:cNvSpPr>
            <a:spLocks noGrp="1"/>
          </p:cNvSpPr>
          <p:nvPr>
            <p:ph type="body" sz="quarter" idx="10"/>
          </p:nvPr>
        </p:nvSpPr>
        <p:spPr/>
        <p:txBody>
          <a:bodyPr/>
          <a:lstStyle/>
          <a:p>
            <a:r>
              <a:rPr lang="en-US" dirty="0"/>
              <a:t>CERT Hazard Annex: Extreme Heat</a:t>
            </a:r>
          </a:p>
        </p:txBody>
      </p:sp>
      <p:sp>
        <p:nvSpPr>
          <p:cNvPr id="5" name="Text Placeholder 4">
            <a:extLst>
              <a:ext uri="{FF2B5EF4-FFF2-40B4-BE49-F238E27FC236}">
                <a16:creationId xmlns:a16="http://schemas.microsoft.com/office/drawing/2014/main" id="{3C913C1B-A74C-4AF1-9CD8-3123C7D55E13}"/>
              </a:ext>
            </a:extLst>
          </p:cNvPr>
          <p:cNvSpPr>
            <a:spLocks noGrp="1"/>
          </p:cNvSpPr>
          <p:nvPr>
            <p:ph type="body" sz="quarter" idx="11"/>
          </p:nvPr>
        </p:nvSpPr>
        <p:spPr/>
        <p:txBody>
          <a:bodyPr/>
          <a:lstStyle/>
          <a:p>
            <a:r>
              <a:rPr lang="en-US" dirty="0"/>
              <a:t>EH-24</a:t>
            </a:r>
          </a:p>
        </p:txBody>
      </p:sp>
    </p:spTree>
    <p:extLst>
      <p:ext uri="{BB962C8B-B14F-4D97-AF65-F5344CB8AC3E}">
        <p14:creationId xmlns:p14="http://schemas.microsoft.com/office/powerpoint/2010/main" val="464442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2B4D1A-E490-0047-A6C8-8F1F2A64CE79}"/>
              </a:ext>
            </a:extLst>
          </p:cNvPr>
          <p:cNvSpPr>
            <a:spLocks noGrp="1"/>
          </p:cNvSpPr>
          <p:nvPr>
            <p:ph type="title"/>
          </p:nvPr>
        </p:nvSpPr>
        <p:spPr>
          <a:xfrm>
            <a:off x="0" y="2179042"/>
            <a:ext cx="91440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Fire</a:t>
            </a:r>
          </a:p>
        </p:txBody>
      </p:sp>
      <p:sp>
        <p:nvSpPr>
          <p:cNvPr id="3" name="Text Placeholder 2">
            <a:extLst>
              <a:ext uri="{FF2B5EF4-FFF2-40B4-BE49-F238E27FC236}">
                <a16:creationId xmlns:a16="http://schemas.microsoft.com/office/drawing/2014/main" id="{A2B0E4A4-08B3-4548-8E64-C0BE3B5D9D67}"/>
              </a:ext>
            </a:extLst>
          </p:cNvPr>
          <p:cNvSpPr>
            <a:spLocks noGrp="1"/>
          </p:cNvSpPr>
          <p:nvPr>
            <p:ph type="body" sz="quarter" idx="11"/>
          </p:nvPr>
        </p:nvSpPr>
        <p:spPr>
          <a:xfrm>
            <a:off x="-31899" y="1647161"/>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r>
              <a:rPr lang="en-US" sz="500" dirty="0">
                <a:solidFill>
                  <a:srgbClr val="448431"/>
                </a:solidFill>
              </a:rPr>
              <a:t> 4</a:t>
            </a:r>
          </a:p>
        </p:txBody>
      </p:sp>
    </p:spTree>
    <p:extLst>
      <p:ext uri="{BB962C8B-B14F-4D97-AF65-F5344CB8AC3E}">
        <p14:creationId xmlns:p14="http://schemas.microsoft.com/office/powerpoint/2010/main" val="88166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B5164-E303-40E9-8996-26FC056E4C2C}"/>
              </a:ext>
            </a:extLst>
          </p:cNvPr>
          <p:cNvSpPr>
            <a:spLocks noGrp="1"/>
          </p:cNvSpPr>
          <p:nvPr>
            <p:ph type="title"/>
          </p:nvPr>
        </p:nvSpPr>
        <p:spPr/>
        <p:txBody>
          <a:bodyPr/>
          <a:lstStyle/>
          <a:p>
            <a:r>
              <a:rPr lang="en-US" dirty="0"/>
              <a:t>Slab Avalanches</a:t>
            </a:r>
          </a:p>
        </p:txBody>
      </p:sp>
      <p:sp>
        <p:nvSpPr>
          <p:cNvPr id="2" name="Content Placeholder 1">
            <a:extLst>
              <a:ext uri="{FF2B5EF4-FFF2-40B4-BE49-F238E27FC236}">
                <a16:creationId xmlns:a16="http://schemas.microsoft.com/office/drawing/2014/main" id="{C07A65A4-3158-4D7E-A67F-EC2C5CF997DF}"/>
              </a:ext>
            </a:extLst>
          </p:cNvPr>
          <p:cNvSpPr>
            <a:spLocks noGrp="1"/>
          </p:cNvSpPr>
          <p:nvPr>
            <p:ph idx="1"/>
          </p:nvPr>
        </p:nvSpPr>
        <p:spPr/>
        <p:txBody>
          <a:bodyPr/>
          <a:lstStyle/>
          <a:p>
            <a:r>
              <a:rPr lang="en-US" b="1" dirty="0"/>
              <a:t>Slab avalanches </a:t>
            </a:r>
            <a:r>
              <a:rPr lang="en-US" dirty="0"/>
              <a:t>– a “slab” is a cohesive plate of snow that slides as a unit on the snow underneath  </a:t>
            </a:r>
          </a:p>
          <a:p>
            <a:r>
              <a:rPr lang="en-US" dirty="0"/>
              <a:t>Dry slab avalanches </a:t>
            </a:r>
          </a:p>
          <a:p>
            <a:pPr lvl="1"/>
            <a:r>
              <a:rPr lang="en-US" dirty="0"/>
              <a:t>Account for nearly all the avalanche deaths in North America annually  </a:t>
            </a:r>
          </a:p>
          <a:p>
            <a:pPr lvl="1"/>
            <a:r>
              <a:rPr lang="en-US" dirty="0"/>
              <a:t>Can lie patiently, teetering on the verge of catastrophe for days to months, typically fracturing at 220 mph </a:t>
            </a:r>
          </a:p>
          <a:p>
            <a:r>
              <a:rPr lang="en-US" dirty="0"/>
              <a:t>Wet slab avalanches </a:t>
            </a:r>
          </a:p>
          <a:p>
            <a:pPr lvl="1"/>
            <a:r>
              <a:rPr lang="en-US" dirty="0"/>
              <a:t>Occur during warming events or rain-on-snow events  </a:t>
            </a:r>
          </a:p>
          <a:p>
            <a:pPr lvl="1"/>
            <a:r>
              <a:rPr lang="en-US" dirty="0"/>
              <a:t>Occur first at lower elevations and areas with a shallower snowpack </a:t>
            </a:r>
          </a:p>
        </p:txBody>
      </p:sp>
      <p:sp>
        <p:nvSpPr>
          <p:cNvPr id="9" name="Content Placeholder 8">
            <a:extLst>
              <a:ext uri="{FF2B5EF4-FFF2-40B4-BE49-F238E27FC236}">
                <a16:creationId xmlns:a16="http://schemas.microsoft.com/office/drawing/2014/main" id="{09BCC8C4-6CCB-46FF-A1EE-7CA4D9C48995}"/>
              </a:ext>
            </a:extLst>
          </p:cNvPr>
          <p:cNvSpPr>
            <a:spLocks noGrp="1"/>
          </p:cNvSpPr>
          <p:nvPr>
            <p:ph sz="quarter" idx="12"/>
          </p:nvPr>
        </p:nvSpPr>
        <p:spPr/>
        <p:txBody>
          <a:bodyPr/>
          <a:lstStyle/>
          <a:p>
            <a:r>
              <a:rPr lang="en-US" dirty="0"/>
              <a:t>PM AV-1</a:t>
            </a:r>
          </a:p>
        </p:txBody>
      </p:sp>
      <p:sp>
        <p:nvSpPr>
          <p:cNvPr id="7" name="Text Placeholder 6">
            <a:extLst>
              <a:ext uri="{FF2B5EF4-FFF2-40B4-BE49-F238E27FC236}">
                <a16:creationId xmlns:a16="http://schemas.microsoft.com/office/drawing/2014/main" id="{4F5B949E-896D-456E-85CF-108B619579F5}"/>
              </a:ext>
            </a:extLst>
          </p:cNvPr>
          <p:cNvSpPr>
            <a:spLocks noGrp="1"/>
          </p:cNvSpPr>
          <p:nvPr>
            <p:ph type="body" sz="quarter" idx="10"/>
          </p:nvPr>
        </p:nvSpPr>
        <p:spPr/>
        <p:txBody>
          <a:bodyPr/>
          <a:lstStyle/>
          <a:p>
            <a:r>
              <a:rPr lang="en-US" dirty="0"/>
              <a:t>CERT Hazard Annex: Avalanche</a:t>
            </a:r>
          </a:p>
        </p:txBody>
      </p:sp>
      <p:sp>
        <p:nvSpPr>
          <p:cNvPr id="8" name="Text Placeholder 7">
            <a:extLst>
              <a:ext uri="{FF2B5EF4-FFF2-40B4-BE49-F238E27FC236}">
                <a16:creationId xmlns:a16="http://schemas.microsoft.com/office/drawing/2014/main" id="{3952E739-E8DF-4B98-B3B9-03C10BAB06D5}"/>
              </a:ext>
            </a:extLst>
          </p:cNvPr>
          <p:cNvSpPr>
            <a:spLocks noGrp="1"/>
          </p:cNvSpPr>
          <p:nvPr>
            <p:ph type="body" sz="quarter" idx="11"/>
          </p:nvPr>
        </p:nvSpPr>
        <p:spPr/>
        <p:txBody>
          <a:bodyPr/>
          <a:lstStyle/>
          <a:p>
            <a:r>
              <a:rPr lang="en-US" dirty="0"/>
              <a:t>AV-4</a:t>
            </a:r>
          </a:p>
        </p:txBody>
      </p:sp>
    </p:spTree>
    <p:extLst>
      <p:ext uri="{BB962C8B-B14F-4D97-AF65-F5344CB8AC3E}">
        <p14:creationId xmlns:p14="http://schemas.microsoft.com/office/powerpoint/2010/main" val="2028861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E16F76-BD43-464C-8785-167F2D3B56CB}"/>
              </a:ext>
            </a:extLst>
          </p:cNvPr>
          <p:cNvSpPr>
            <a:spLocks noGrp="1"/>
          </p:cNvSpPr>
          <p:nvPr>
            <p:ph type="title"/>
          </p:nvPr>
        </p:nvSpPr>
        <p:spPr/>
        <p:txBody>
          <a:bodyPr/>
          <a:lstStyle/>
          <a:p>
            <a:r>
              <a:rPr lang="en-US" dirty="0"/>
              <a:t>Introduction</a:t>
            </a:r>
            <a:r>
              <a:rPr lang="en-US" sz="800" dirty="0"/>
              <a:t> </a:t>
            </a:r>
            <a:r>
              <a:rPr lang="en-US" sz="800" dirty="0">
                <a:solidFill>
                  <a:srgbClr val="448431"/>
                </a:solidFill>
              </a:rPr>
              <a:t>(Annex 4)</a:t>
            </a:r>
            <a:endParaRPr lang="en-US" dirty="0">
              <a:solidFill>
                <a:srgbClr val="448431"/>
              </a:solidFill>
            </a:endParaRPr>
          </a:p>
        </p:txBody>
      </p:sp>
      <p:sp>
        <p:nvSpPr>
          <p:cNvPr id="2" name="Content Placeholder 1">
            <a:extLst>
              <a:ext uri="{FF2B5EF4-FFF2-40B4-BE49-F238E27FC236}">
                <a16:creationId xmlns:a16="http://schemas.microsoft.com/office/drawing/2014/main" id="{027F94FD-5259-4630-90F8-C737397B735E}"/>
              </a:ext>
            </a:extLst>
          </p:cNvPr>
          <p:cNvSpPr>
            <a:spLocks noGrp="1"/>
          </p:cNvSpPr>
          <p:nvPr>
            <p:ph idx="1"/>
          </p:nvPr>
        </p:nvSpPr>
        <p:spPr/>
        <p:txBody>
          <a:bodyPr/>
          <a:lstStyle/>
          <a:p>
            <a:r>
              <a:rPr lang="en-US" dirty="0"/>
              <a:t>Roughly 85% of all fire deaths occur where people sleep, such as in homes, dormitories, barracks, and hotels </a:t>
            </a:r>
          </a:p>
          <a:p>
            <a:pPr lvl="1"/>
            <a:r>
              <a:rPr lang="en-US" dirty="0"/>
              <a:t>Most occur during nighttime hours </a:t>
            </a:r>
          </a:p>
          <a:p>
            <a:pPr lvl="1"/>
            <a:r>
              <a:rPr lang="en-US" dirty="0"/>
              <a:t>Most are preventable </a:t>
            </a:r>
          </a:p>
          <a:p>
            <a:r>
              <a:rPr lang="en-US" dirty="0"/>
              <a:t>90% of wildfires are started by people, either intentionally or accidently </a:t>
            </a:r>
          </a:p>
          <a:p>
            <a:pPr lvl="1"/>
            <a:r>
              <a:rPr lang="en-US" dirty="0"/>
              <a:t>Debris burning, equipment use, and campfires are leading causes of accidental wildfires </a:t>
            </a:r>
          </a:p>
        </p:txBody>
      </p:sp>
      <p:sp>
        <p:nvSpPr>
          <p:cNvPr id="6" name="Content Placeholder 5">
            <a:extLst>
              <a:ext uri="{FF2B5EF4-FFF2-40B4-BE49-F238E27FC236}">
                <a16:creationId xmlns:a16="http://schemas.microsoft.com/office/drawing/2014/main" id="{2893E38F-923A-4150-96FC-726E5660A951}"/>
              </a:ext>
            </a:extLst>
          </p:cNvPr>
          <p:cNvSpPr>
            <a:spLocks noGrp="1"/>
          </p:cNvSpPr>
          <p:nvPr>
            <p:ph sz="quarter" idx="12"/>
          </p:nvPr>
        </p:nvSpPr>
        <p:spPr/>
        <p:txBody>
          <a:bodyPr/>
          <a:lstStyle/>
          <a:p>
            <a:r>
              <a:rPr lang="en-US" dirty="0"/>
              <a:t>PM FI-1 </a:t>
            </a:r>
          </a:p>
        </p:txBody>
      </p:sp>
      <p:sp>
        <p:nvSpPr>
          <p:cNvPr id="4" name="Text Placeholder 3">
            <a:extLst>
              <a:ext uri="{FF2B5EF4-FFF2-40B4-BE49-F238E27FC236}">
                <a16:creationId xmlns:a16="http://schemas.microsoft.com/office/drawing/2014/main" id="{74FE09A9-9E54-4836-A899-19BBECE09E63}"/>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0024A7E9-8C9C-48D1-A64E-034E83BD110A}"/>
              </a:ext>
            </a:extLst>
          </p:cNvPr>
          <p:cNvSpPr>
            <a:spLocks noGrp="1"/>
          </p:cNvSpPr>
          <p:nvPr>
            <p:ph type="body" sz="quarter" idx="11"/>
          </p:nvPr>
        </p:nvSpPr>
        <p:spPr/>
        <p:txBody>
          <a:bodyPr/>
          <a:lstStyle/>
          <a:p>
            <a:r>
              <a:rPr lang="en-US" dirty="0"/>
              <a:t>FI-1</a:t>
            </a:r>
          </a:p>
        </p:txBody>
      </p:sp>
    </p:spTree>
    <p:extLst>
      <p:ext uri="{BB962C8B-B14F-4D97-AF65-F5344CB8AC3E}">
        <p14:creationId xmlns:p14="http://schemas.microsoft.com/office/powerpoint/2010/main" val="230800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0A2B5B-1C4C-419E-A7B3-80C79DC43680}"/>
              </a:ext>
            </a:extLst>
          </p:cNvPr>
          <p:cNvSpPr>
            <a:spLocks noGrp="1"/>
          </p:cNvSpPr>
          <p:nvPr>
            <p:ph type="title"/>
          </p:nvPr>
        </p:nvSpPr>
        <p:spPr/>
        <p:txBody>
          <a:bodyPr/>
          <a:lstStyle/>
          <a:p>
            <a:r>
              <a:rPr lang="en-US" dirty="0"/>
              <a:t>Fire Impacts</a:t>
            </a:r>
          </a:p>
        </p:txBody>
      </p:sp>
      <p:sp>
        <p:nvSpPr>
          <p:cNvPr id="2" name="Content Placeholder 1">
            <a:extLst>
              <a:ext uri="{FF2B5EF4-FFF2-40B4-BE49-F238E27FC236}">
                <a16:creationId xmlns:a16="http://schemas.microsoft.com/office/drawing/2014/main" id="{883C0DCF-3659-4848-A8A2-9D5136315D70}"/>
              </a:ext>
            </a:extLst>
          </p:cNvPr>
          <p:cNvSpPr>
            <a:spLocks noGrp="1"/>
          </p:cNvSpPr>
          <p:nvPr>
            <p:ph idx="1"/>
          </p:nvPr>
        </p:nvSpPr>
        <p:spPr/>
        <p:txBody>
          <a:bodyPr/>
          <a:lstStyle/>
          <a:p>
            <a:r>
              <a:rPr lang="en-US" dirty="0"/>
              <a:t>Fatalities</a:t>
            </a:r>
          </a:p>
          <a:p>
            <a:pPr lvl="1"/>
            <a:r>
              <a:rPr lang="en-US" dirty="0"/>
              <a:t>In 2015, United States fire departments responded to an estimated 1,345,500 fires, which resulted in 3,280 deaths </a:t>
            </a:r>
          </a:p>
          <a:p>
            <a:r>
              <a:rPr lang="en-US" dirty="0"/>
              <a:t>Disruptions</a:t>
            </a:r>
          </a:p>
          <a:p>
            <a:pPr lvl="1"/>
            <a:r>
              <a:rPr lang="en-US" dirty="0"/>
              <a:t>Interrupts transportation, power, and other infrastructure </a:t>
            </a:r>
          </a:p>
          <a:p>
            <a:pPr lvl="1"/>
            <a:r>
              <a:rPr lang="en-US" dirty="0"/>
              <a:t>Generates economic losses from damages to property (homes and businesses) </a:t>
            </a:r>
          </a:p>
        </p:txBody>
      </p:sp>
      <p:sp>
        <p:nvSpPr>
          <p:cNvPr id="6" name="Content Placeholder 5">
            <a:extLst>
              <a:ext uri="{FF2B5EF4-FFF2-40B4-BE49-F238E27FC236}">
                <a16:creationId xmlns:a16="http://schemas.microsoft.com/office/drawing/2014/main" id="{9AC64416-F298-4E0E-85DB-B80C1F3798ED}"/>
              </a:ext>
            </a:extLst>
          </p:cNvPr>
          <p:cNvSpPr>
            <a:spLocks noGrp="1"/>
          </p:cNvSpPr>
          <p:nvPr>
            <p:ph sz="quarter" idx="12"/>
          </p:nvPr>
        </p:nvSpPr>
        <p:spPr/>
        <p:txBody>
          <a:bodyPr/>
          <a:lstStyle/>
          <a:p>
            <a:r>
              <a:rPr lang="en-US" dirty="0"/>
              <a:t>PM FI-1</a:t>
            </a:r>
          </a:p>
        </p:txBody>
      </p:sp>
      <p:sp>
        <p:nvSpPr>
          <p:cNvPr id="4" name="Text Placeholder 3">
            <a:extLst>
              <a:ext uri="{FF2B5EF4-FFF2-40B4-BE49-F238E27FC236}">
                <a16:creationId xmlns:a16="http://schemas.microsoft.com/office/drawing/2014/main" id="{77A6E9AD-663E-47BA-B5D7-7B04C82B1CBE}"/>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325DA4BA-7A6C-4A1B-81A4-BE99F46E3214}"/>
              </a:ext>
            </a:extLst>
          </p:cNvPr>
          <p:cNvSpPr>
            <a:spLocks noGrp="1"/>
          </p:cNvSpPr>
          <p:nvPr>
            <p:ph type="body" sz="quarter" idx="11"/>
          </p:nvPr>
        </p:nvSpPr>
        <p:spPr/>
        <p:txBody>
          <a:bodyPr/>
          <a:lstStyle/>
          <a:p>
            <a:r>
              <a:rPr lang="en-US" dirty="0"/>
              <a:t>FI-2</a:t>
            </a:r>
          </a:p>
        </p:txBody>
      </p:sp>
    </p:spTree>
    <p:extLst>
      <p:ext uri="{BB962C8B-B14F-4D97-AF65-F5344CB8AC3E}">
        <p14:creationId xmlns:p14="http://schemas.microsoft.com/office/powerpoint/2010/main" val="890205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46FDF8-B517-41D2-BF3C-198226E0805E}"/>
              </a:ext>
            </a:extLst>
          </p:cNvPr>
          <p:cNvSpPr>
            <a:spLocks noGrp="1"/>
          </p:cNvSpPr>
          <p:nvPr>
            <p:ph type="title"/>
          </p:nvPr>
        </p:nvSpPr>
        <p:spPr/>
        <p:txBody>
          <a:bodyPr/>
          <a:lstStyle/>
          <a:p>
            <a:r>
              <a:rPr lang="en-US" dirty="0"/>
              <a:t>Facts</a:t>
            </a:r>
          </a:p>
        </p:txBody>
      </p:sp>
      <p:sp>
        <p:nvSpPr>
          <p:cNvPr id="2" name="Content Placeholder 1">
            <a:extLst>
              <a:ext uri="{FF2B5EF4-FFF2-40B4-BE49-F238E27FC236}">
                <a16:creationId xmlns:a16="http://schemas.microsoft.com/office/drawing/2014/main" id="{6F3C395E-411A-4FD7-9A7F-BBC6AD9892F2}"/>
              </a:ext>
            </a:extLst>
          </p:cNvPr>
          <p:cNvSpPr>
            <a:spLocks noGrp="1"/>
          </p:cNvSpPr>
          <p:nvPr>
            <p:ph idx="1"/>
          </p:nvPr>
        </p:nvSpPr>
        <p:spPr/>
        <p:txBody>
          <a:bodyPr/>
          <a:lstStyle/>
          <a:p>
            <a:r>
              <a:rPr lang="en-US" b="1" dirty="0"/>
              <a:t>Asphyxiation: </a:t>
            </a:r>
            <a:r>
              <a:rPr lang="en-US" dirty="0"/>
              <a:t>Leading cause of death in a fire by a three-to-one margin </a:t>
            </a:r>
          </a:p>
          <a:p>
            <a:r>
              <a:rPr lang="en-US" b="1" dirty="0"/>
              <a:t>Heat:</a:t>
            </a:r>
            <a:r>
              <a:rPr lang="en-US" dirty="0"/>
              <a:t> A fully developed room fire has temperatures that can exceed 1,100°F </a:t>
            </a:r>
          </a:p>
          <a:p>
            <a:r>
              <a:rPr lang="en-US" b="1" dirty="0"/>
              <a:t>Smoke:</a:t>
            </a:r>
            <a:r>
              <a:rPr lang="en-US" dirty="0"/>
              <a:t> Fire generates black, impenetrable smoke that blocks the vision, stings the eyes, and clogs the lungs </a:t>
            </a:r>
          </a:p>
        </p:txBody>
      </p:sp>
      <p:sp>
        <p:nvSpPr>
          <p:cNvPr id="6" name="Content Placeholder 5">
            <a:extLst>
              <a:ext uri="{FF2B5EF4-FFF2-40B4-BE49-F238E27FC236}">
                <a16:creationId xmlns:a16="http://schemas.microsoft.com/office/drawing/2014/main" id="{ACA3A996-1949-46D0-9C64-E30FC74AA01E}"/>
              </a:ext>
            </a:extLst>
          </p:cNvPr>
          <p:cNvSpPr>
            <a:spLocks noGrp="1"/>
          </p:cNvSpPr>
          <p:nvPr>
            <p:ph sz="quarter" idx="12"/>
          </p:nvPr>
        </p:nvSpPr>
        <p:spPr/>
        <p:txBody>
          <a:bodyPr/>
          <a:lstStyle/>
          <a:p>
            <a:r>
              <a:rPr lang="en-US" dirty="0"/>
              <a:t>PM FI-1</a:t>
            </a:r>
          </a:p>
        </p:txBody>
      </p:sp>
      <p:sp>
        <p:nvSpPr>
          <p:cNvPr id="4" name="Text Placeholder 3">
            <a:extLst>
              <a:ext uri="{FF2B5EF4-FFF2-40B4-BE49-F238E27FC236}">
                <a16:creationId xmlns:a16="http://schemas.microsoft.com/office/drawing/2014/main" id="{DCE1DBF9-A57E-4086-903B-6D0B2D6B2E83}"/>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984F5168-9289-4B59-9183-136C646DD770}"/>
              </a:ext>
            </a:extLst>
          </p:cNvPr>
          <p:cNvSpPr>
            <a:spLocks noGrp="1"/>
          </p:cNvSpPr>
          <p:nvPr>
            <p:ph type="body" sz="quarter" idx="11"/>
          </p:nvPr>
        </p:nvSpPr>
        <p:spPr/>
        <p:txBody>
          <a:bodyPr/>
          <a:lstStyle/>
          <a:p>
            <a:r>
              <a:rPr lang="en-US" dirty="0"/>
              <a:t>FI-3</a:t>
            </a:r>
          </a:p>
        </p:txBody>
      </p:sp>
    </p:spTree>
    <p:extLst>
      <p:ext uri="{BB962C8B-B14F-4D97-AF65-F5344CB8AC3E}">
        <p14:creationId xmlns:p14="http://schemas.microsoft.com/office/powerpoint/2010/main" val="871283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D32DF-72A5-42F2-854E-CD01CD2C4AB6}"/>
              </a:ext>
            </a:extLst>
          </p:cNvPr>
          <p:cNvSpPr>
            <a:spLocks noGrp="1"/>
          </p:cNvSpPr>
          <p:nvPr>
            <p:ph type="title"/>
          </p:nvPr>
        </p:nvSpPr>
        <p:spPr/>
        <p:txBody>
          <a:bodyPr/>
          <a:lstStyle/>
          <a:p>
            <a:r>
              <a:rPr lang="en-US" dirty="0"/>
              <a:t>Wildfire Spread</a:t>
            </a:r>
          </a:p>
        </p:txBody>
      </p:sp>
      <p:sp>
        <p:nvSpPr>
          <p:cNvPr id="2" name="Content Placeholder 1">
            <a:extLst>
              <a:ext uri="{FF2B5EF4-FFF2-40B4-BE49-F238E27FC236}">
                <a16:creationId xmlns:a16="http://schemas.microsoft.com/office/drawing/2014/main" id="{C1E58086-D21D-4608-86B4-B6EB351BBF3C}"/>
              </a:ext>
            </a:extLst>
          </p:cNvPr>
          <p:cNvSpPr>
            <a:spLocks noGrp="1"/>
          </p:cNvSpPr>
          <p:nvPr>
            <p:ph idx="1"/>
          </p:nvPr>
        </p:nvSpPr>
        <p:spPr>
          <a:xfrm>
            <a:off x="315142" y="1521229"/>
            <a:ext cx="4542084" cy="4781145"/>
          </a:xfrm>
        </p:spPr>
        <p:txBody>
          <a:bodyPr/>
          <a:lstStyle/>
          <a:p>
            <a:r>
              <a:rPr lang="en-US" dirty="0"/>
              <a:t>There are three general patterns of wildfire spread:</a:t>
            </a:r>
          </a:p>
          <a:p>
            <a:pPr lvl="1"/>
            <a:r>
              <a:rPr lang="en-US" dirty="0"/>
              <a:t>Ground fire</a:t>
            </a:r>
          </a:p>
          <a:p>
            <a:pPr lvl="1"/>
            <a:r>
              <a:rPr lang="en-US" dirty="0"/>
              <a:t>Surface fire</a:t>
            </a:r>
          </a:p>
          <a:p>
            <a:pPr lvl="1"/>
            <a:r>
              <a:rPr lang="en-US" dirty="0"/>
              <a:t>Crown fire</a:t>
            </a:r>
          </a:p>
          <a:p>
            <a:r>
              <a:rPr lang="en-US" dirty="0"/>
              <a:t>Crown fires are the most intense type of fire and often the most difficult to contain </a:t>
            </a:r>
          </a:p>
        </p:txBody>
      </p:sp>
      <p:pic>
        <p:nvPicPr>
          <p:cNvPr id="7" name="Picture 6" descr="Photo of forest fire with person in the foreground.">
            <a:extLst>
              <a:ext uri="{FF2B5EF4-FFF2-40B4-BE49-F238E27FC236}">
                <a16:creationId xmlns:a16="http://schemas.microsoft.com/office/drawing/2014/main" id="{3F4A994D-A9E5-4285-AF45-D25B6BB60F2A}"/>
              </a:ext>
            </a:extLst>
          </p:cNvPr>
          <p:cNvPicPr>
            <a:picLocks noChangeAspect="1"/>
          </p:cNvPicPr>
          <p:nvPr/>
        </p:nvPicPr>
        <p:blipFill>
          <a:blip r:embed="rId2"/>
          <a:stretch>
            <a:fillRect/>
          </a:stretch>
        </p:blipFill>
        <p:spPr>
          <a:xfrm>
            <a:off x="5232813" y="2558996"/>
            <a:ext cx="3111583" cy="2370195"/>
          </a:xfrm>
          <a:prstGeom prst="rect">
            <a:avLst/>
          </a:prstGeom>
        </p:spPr>
      </p:pic>
      <p:sp>
        <p:nvSpPr>
          <p:cNvPr id="6" name="Content Placeholder 5">
            <a:extLst>
              <a:ext uri="{FF2B5EF4-FFF2-40B4-BE49-F238E27FC236}">
                <a16:creationId xmlns:a16="http://schemas.microsoft.com/office/drawing/2014/main" id="{CB9F63E3-7DE6-4EEB-AD85-B8985A9E3358}"/>
              </a:ext>
            </a:extLst>
          </p:cNvPr>
          <p:cNvSpPr>
            <a:spLocks noGrp="1"/>
          </p:cNvSpPr>
          <p:nvPr>
            <p:ph sz="quarter" idx="12"/>
          </p:nvPr>
        </p:nvSpPr>
        <p:spPr/>
        <p:txBody>
          <a:bodyPr/>
          <a:lstStyle/>
          <a:p>
            <a:r>
              <a:rPr lang="en-US" dirty="0"/>
              <a:t>PM FI-1</a:t>
            </a:r>
          </a:p>
        </p:txBody>
      </p:sp>
      <p:sp>
        <p:nvSpPr>
          <p:cNvPr id="4" name="Text Placeholder 3">
            <a:extLst>
              <a:ext uri="{FF2B5EF4-FFF2-40B4-BE49-F238E27FC236}">
                <a16:creationId xmlns:a16="http://schemas.microsoft.com/office/drawing/2014/main" id="{D9C264DD-74E5-42E7-9D21-3AE8EA17A573}"/>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78641974-C3C0-4FDB-95B1-C6DC6BF9DCC0}"/>
              </a:ext>
            </a:extLst>
          </p:cNvPr>
          <p:cNvSpPr>
            <a:spLocks noGrp="1"/>
          </p:cNvSpPr>
          <p:nvPr>
            <p:ph type="body" sz="quarter" idx="11"/>
          </p:nvPr>
        </p:nvSpPr>
        <p:spPr/>
        <p:txBody>
          <a:bodyPr/>
          <a:lstStyle/>
          <a:p>
            <a:r>
              <a:rPr lang="en-US" dirty="0"/>
              <a:t>FI-4</a:t>
            </a:r>
          </a:p>
        </p:txBody>
      </p:sp>
    </p:spTree>
    <p:extLst>
      <p:ext uri="{BB962C8B-B14F-4D97-AF65-F5344CB8AC3E}">
        <p14:creationId xmlns:p14="http://schemas.microsoft.com/office/powerpoint/2010/main" val="124261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BF190-E5B0-4501-A672-1A8B44069A83}"/>
              </a:ext>
            </a:extLst>
          </p:cNvPr>
          <p:cNvSpPr>
            <a:spLocks noGrp="1"/>
          </p:cNvSpPr>
          <p:nvPr>
            <p:ph type="title"/>
          </p:nvPr>
        </p:nvSpPr>
        <p:spPr/>
        <p:txBody>
          <a:bodyPr/>
          <a:lstStyle/>
          <a:p>
            <a:r>
              <a:rPr lang="en-US" dirty="0"/>
              <a:t>Family Fire Plan</a:t>
            </a:r>
          </a:p>
        </p:txBody>
      </p:sp>
      <p:sp>
        <p:nvSpPr>
          <p:cNvPr id="2" name="Content Placeholder 1">
            <a:extLst>
              <a:ext uri="{FF2B5EF4-FFF2-40B4-BE49-F238E27FC236}">
                <a16:creationId xmlns:a16="http://schemas.microsoft.com/office/drawing/2014/main" id="{75789E75-60A7-4E24-A8D8-E19893699A91}"/>
              </a:ext>
            </a:extLst>
          </p:cNvPr>
          <p:cNvSpPr>
            <a:spLocks noGrp="1"/>
          </p:cNvSpPr>
          <p:nvPr>
            <p:ph idx="1"/>
          </p:nvPr>
        </p:nvSpPr>
        <p:spPr/>
        <p:txBody>
          <a:bodyPr/>
          <a:lstStyle/>
          <a:p>
            <a:r>
              <a:rPr lang="en-US" dirty="0"/>
              <a:t>Install smoke alarms </a:t>
            </a:r>
          </a:p>
          <a:p>
            <a:r>
              <a:rPr lang="en-US" dirty="0"/>
              <a:t>Identify two escape routes </a:t>
            </a:r>
          </a:p>
          <a:p>
            <a:r>
              <a:rPr lang="en-US" dirty="0"/>
              <a:t>Practice escape plan </a:t>
            </a:r>
          </a:p>
          <a:p>
            <a:r>
              <a:rPr lang="en-US" dirty="0"/>
              <a:t>Practice alerting family members </a:t>
            </a:r>
          </a:p>
          <a:p>
            <a:r>
              <a:rPr lang="en-US" dirty="0"/>
              <a:t>Learn fire department’s emergency number </a:t>
            </a:r>
          </a:p>
        </p:txBody>
      </p:sp>
      <p:sp>
        <p:nvSpPr>
          <p:cNvPr id="6" name="Content Placeholder 5">
            <a:extLst>
              <a:ext uri="{FF2B5EF4-FFF2-40B4-BE49-F238E27FC236}">
                <a16:creationId xmlns:a16="http://schemas.microsoft.com/office/drawing/2014/main" id="{B730E60F-23EC-4B8F-8EE6-9A3D05D0307C}"/>
              </a:ext>
            </a:extLst>
          </p:cNvPr>
          <p:cNvSpPr>
            <a:spLocks noGrp="1"/>
          </p:cNvSpPr>
          <p:nvPr>
            <p:ph sz="quarter" idx="12"/>
          </p:nvPr>
        </p:nvSpPr>
        <p:spPr/>
        <p:txBody>
          <a:bodyPr/>
          <a:lstStyle/>
          <a:p>
            <a:r>
              <a:rPr lang="en-US" dirty="0"/>
              <a:t>PM FI-2</a:t>
            </a:r>
          </a:p>
        </p:txBody>
      </p:sp>
      <p:sp>
        <p:nvSpPr>
          <p:cNvPr id="4" name="Text Placeholder 3">
            <a:extLst>
              <a:ext uri="{FF2B5EF4-FFF2-40B4-BE49-F238E27FC236}">
                <a16:creationId xmlns:a16="http://schemas.microsoft.com/office/drawing/2014/main" id="{3BB5D329-152E-4C5C-8884-C87E578D6007}"/>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D2E66442-05A1-48E9-B2B3-F2E782628BA3}"/>
              </a:ext>
            </a:extLst>
          </p:cNvPr>
          <p:cNvSpPr>
            <a:spLocks noGrp="1"/>
          </p:cNvSpPr>
          <p:nvPr>
            <p:ph type="body" sz="quarter" idx="11"/>
          </p:nvPr>
        </p:nvSpPr>
        <p:spPr/>
        <p:txBody>
          <a:bodyPr/>
          <a:lstStyle/>
          <a:p>
            <a:r>
              <a:rPr lang="en-US" dirty="0"/>
              <a:t>FI-5</a:t>
            </a:r>
          </a:p>
        </p:txBody>
      </p:sp>
    </p:spTree>
    <p:extLst>
      <p:ext uri="{BB962C8B-B14F-4D97-AF65-F5344CB8AC3E}">
        <p14:creationId xmlns:p14="http://schemas.microsoft.com/office/powerpoint/2010/main" val="3438704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0926B-ED8A-4580-9ADC-48746F612761}"/>
              </a:ext>
            </a:extLst>
          </p:cNvPr>
          <p:cNvSpPr>
            <a:spLocks noGrp="1"/>
          </p:cNvSpPr>
          <p:nvPr>
            <p:ph type="title"/>
          </p:nvPr>
        </p:nvSpPr>
        <p:spPr/>
        <p:txBody>
          <a:bodyPr/>
          <a:lstStyle/>
          <a:p>
            <a:r>
              <a:rPr lang="en-US" dirty="0"/>
              <a:t>Home Fire Prevention</a:t>
            </a:r>
          </a:p>
        </p:txBody>
      </p:sp>
      <p:sp>
        <p:nvSpPr>
          <p:cNvPr id="2" name="Content Placeholder 1">
            <a:extLst>
              <a:ext uri="{FF2B5EF4-FFF2-40B4-BE49-F238E27FC236}">
                <a16:creationId xmlns:a16="http://schemas.microsoft.com/office/drawing/2014/main" id="{0671D23E-6AC2-4934-B612-8943E87E48FE}"/>
              </a:ext>
            </a:extLst>
          </p:cNvPr>
          <p:cNvSpPr>
            <a:spLocks noGrp="1"/>
          </p:cNvSpPr>
          <p:nvPr>
            <p:ph idx="1"/>
          </p:nvPr>
        </p:nvSpPr>
        <p:spPr/>
        <p:txBody>
          <a:bodyPr/>
          <a:lstStyle/>
          <a:p>
            <a:r>
              <a:rPr lang="en-US" dirty="0"/>
              <a:t>Conduct home hazard hunt </a:t>
            </a:r>
          </a:p>
          <a:p>
            <a:r>
              <a:rPr lang="en-US" dirty="0"/>
              <a:t>Inspect wood stoves and chimneys annually </a:t>
            </a:r>
          </a:p>
          <a:p>
            <a:r>
              <a:rPr lang="en-US" dirty="0"/>
              <a:t>Purchase only “laboratory-tested” heaters </a:t>
            </a:r>
          </a:p>
          <a:p>
            <a:r>
              <a:rPr lang="en-US" dirty="0"/>
              <a:t>Keep heaters at least 3 feet from any flammable items </a:t>
            </a:r>
          </a:p>
          <a:p>
            <a:r>
              <a:rPr lang="en-US" dirty="0"/>
              <a:t>Keep matches and lighters away from children </a:t>
            </a:r>
          </a:p>
          <a:p>
            <a:r>
              <a:rPr lang="en-US" dirty="0"/>
              <a:t>Check electrical wiring </a:t>
            </a:r>
          </a:p>
          <a:p>
            <a:r>
              <a:rPr lang="en-US" dirty="0"/>
              <a:t>Keep combustibles away from stove </a:t>
            </a:r>
          </a:p>
        </p:txBody>
      </p:sp>
      <p:sp>
        <p:nvSpPr>
          <p:cNvPr id="6" name="Content Placeholder 5">
            <a:extLst>
              <a:ext uri="{FF2B5EF4-FFF2-40B4-BE49-F238E27FC236}">
                <a16:creationId xmlns:a16="http://schemas.microsoft.com/office/drawing/2014/main" id="{CB27728D-3C79-44D3-B902-9A95622B3322}"/>
              </a:ext>
            </a:extLst>
          </p:cNvPr>
          <p:cNvSpPr>
            <a:spLocks noGrp="1"/>
          </p:cNvSpPr>
          <p:nvPr>
            <p:ph sz="quarter" idx="12"/>
          </p:nvPr>
        </p:nvSpPr>
        <p:spPr/>
        <p:txBody>
          <a:bodyPr/>
          <a:lstStyle/>
          <a:p>
            <a:r>
              <a:rPr lang="en-US" dirty="0"/>
              <a:t>PM FI-2</a:t>
            </a:r>
          </a:p>
        </p:txBody>
      </p:sp>
      <p:sp>
        <p:nvSpPr>
          <p:cNvPr id="4" name="Text Placeholder 3">
            <a:extLst>
              <a:ext uri="{FF2B5EF4-FFF2-40B4-BE49-F238E27FC236}">
                <a16:creationId xmlns:a16="http://schemas.microsoft.com/office/drawing/2014/main" id="{809DB43E-FE6B-4B64-A714-6F1272F27B7B}"/>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4D82649C-D72E-4B1F-BE90-2CF0BDC3778D}"/>
              </a:ext>
            </a:extLst>
          </p:cNvPr>
          <p:cNvSpPr>
            <a:spLocks noGrp="1"/>
          </p:cNvSpPr>
          <p:nvPr>
            <p:ph type="body" sz="quarter" idx="11"/>
          </p:nvPr>
        </p:nvSpPr>
        <p:spPr/>
        <p:txBody>
          <a:bodyPr/>
          <a:lstStyle/>
          <a:p>
            <a:r>
              <a:rPr lang="en-US" dirty="0"/>
              <a:t>FI-6</a:t>
            </a:r>
          </a:p>
        </p:txBody>
      </p:sp>
    </p:spTree>
    <p:extLst>
      <p:ext uri="{BB962C8B-B14F-4D97-AF65-F5344CB8AC3E}">
        <p14:creationId xmlns:p14="http://schemas.microsoft.com/office/powerpoint/2010/main" val="37952785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0E9AC3-0D0E-417B-8208-CE75242ED080}"/>
              </a:ext>
            </a:extLst>
          </p:cNvPr>
          <p:cNvSpPr>
            <a:spLocks noGrp="1"/>
          </p:cNvSpPr>
          <p:nvPr>
            <p:ph type="title"/>
          </p:nvPr>
        </p:nvSpPr>
        <p:spPr/>
        <p:txBody>
          <a:bodyPr/>
          <a:lstStyle/>
          <a:p>
            <a:r>
              <a:rPr lang="en-US" dirty="0"/>
              <a:t>If a Fire Starts</a:t>
            </a:r>
          </a:p>
        </p:txBody>
      </p:sp>
      <p:sp>
        <p:nvSpPr>
          <p:cNvPr id="2" name="Content Placeholder 1">
            <a:extLst>
              <a:ext uri="{FF2B5EF4-FFF2-40B4-BE49-F238E27FC236}">
                <a16:creationId xmlns:a16="http://schemas.microsoft.com/office/drawing/2014/main" id="{34E9804A-D100-4974-B08B-8FDACF198A15}"/>
              </a:ext>
            </a:extLst>
          </p:cNvPr>
          <p:cNvSpPr>
            <a:spLocks noGrp="1"/>
          </p:cNvSpPr>
          <p:nvPr>
            <p:ph idx="1"/>
          </p:nvPr>
        </p:nvSpPr>
        <p:spPr>
          <a:xfrm>
            <a:off x="315142" y="1521229"/>
            <a:ext cx="3728352" cy="4781145"/>
          </a:xfrm>
        </p:spPr>
        <p:txBody>
          <a:bodyPr/>
          <a:lstStyle/>
          <a:p>
            <a:r>
              <a:rPr lang="en-US" dirty="0"/>
              <a:t>Yell “Fire!” several times </a:t>
            </a:r>
          </a:p>
          <a:p>
            <a:r>
              <a:rPr lang="en-US" dirty="0"/>
              <a:t>Get out quickly </a:t>
            </a:r>
          </a:p>
          <a:p>
            <a:r>
              <a:rPr lang="en-US" dirty="0"/>
              <a:t>Go to meeting place </a:t>
            </a:r>
          </a:p>
          <a:p>
            <a:r>
              <a:rPr lang="en-US" dirty="0"/>
              <a:t>Call fire department as quickly as possible </a:t>
            </a:r>
          </a:p>
        </p:txBody>
      </p:sp>
      <p:pic>
        <p:nvPicPr>
          <p:cNvPr id="7" name="Picture 6" descr="Photo of a house on fire with a fire engine in front of the house.  Emergency response teams of fire fighters and policemen are standing in front of the house.">
            <a:extLst>
              <a:ext uri="{FF2B5EF4-FFF2-40B4-BE49-F238E27FC236}">
                <a16:creationId xmlns:a16="http://schemas.microsoft.com/office/drawing/2014/main" id="{1760E27F-21A8-4622-A4B8-E39959A32F56}"/>
              </a:ext>
            </a:extLst>
          </p:cNvPr>
          <p:cNvPicPr>
            <a:picLocks noChangeAspect="1"/>
          </p:cNvPicPr>
          <p:nvPr/>
        </p:nvPicPr>
        <p:blipFill>
          <a:blip r:embed="rId2"/>
          <a:stretch>
            <a:fillRect/>
          </a:stretch>
        </p:blipFill>
        <p:spPr>
          <a:xfrm>
            <a:off x="4572000" y="2278703"/>
            <a:ext cx="3790950" cy="2619375"/>
          </a:xfrm>
          <a:prstGeom prst="rect">
            <a:avLst/>
          </a:prstGeom>
        </p:spPr>
      </p:pic>
      <p:sp>
        <p:nvSpPr>
          <p:cNvPr id="6" name="Content Placeholder 5">
            <a:extLst>
              <a:ext uri="{FF2B5EF4-FFF2-40B4-BE49-F238E27FC236}">
                <a16:creationId xmlns:a16="http://schemas.microsoft.com/office/drawing/2014/main" id="{1236BE29-EDF5-4DB7-A4E9-071838A122CC}"/>
              </a:ext>
            </a:extLst>
          </p:cNvPr>
          <p:cNvSpPr>
            <a:spLocks noGrp="1"/>
          </p:cNvSpPr>
          <p:nvPr>
            <p:ph sz="quarter" idx="12"/>
          </p:nvPr>
        </p:nvSpPr>
        <p:spPr/>
        <p:txBody>
          <a:bodyPr/>
          <a:lstStyle/>
          <a:p>
            <a:r>
              <a:rPr lang="en-US" dirty="0"/>
              <a:t>PM FI-3</a:t>
            </a:r>
          </a:p>
        </p:txBody>
      </p:sp>
      <p:sp>
        <p:nvSpPr>
          <p:cNvPr id="4" name="Text Placeholder 3">
            <a:extLst>
              <a:ext uri="{FF2B5EF4-FFF2-40B4-BE49-F238E27FC236}">
                <a16:creationId xmlns:a16="http://schemas.microsoft.com/office/drawing/2014/main" id="{C5F6E807-621B-457A-8C92-8F0A7F5495D7}"/>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25B745FA-AF4A-4772-B1AC-3930C32682B3}"/>
              </a:ext>
            </a:extLst>
          </p:cNvPr>
          <p:cNvSpPr>
            <a:spLocks noGrp="1"/>
          </p:cNvSpPr>
          <p:nvPr>
            <p:ph type="body" sz="quarter" idx="11"/>
          </p:nvPr>
        </p:nvSpPr>
        <p:spPr/>
        <p:txBody>
          <a:bodyPr/>
          <a:lstStyle/>
          <a:p>
            <a:r>
              <a:rPr lang="en-US" dirty="0"/>
              <a:t>FI-7</a:t>
            </a:r>
          </a:p>
        </p:txBody>
      </p:sp>
    </p:spTree>
    <p:extLst>
      <p:ext uri="{BB962C8B-B14F-4D97-AF65-F5344CB8AC3E}">
        <p14:creationId xmlns:p14="http://schemas.microsoft.com/office/powerpoint/2010/main" val="234520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E74B1-6101-487C-9185-A0592A8CB923}"/>
              </a:ext>
            </a:extLst>
          </p:cNvPr>
          <p:cNvSpPr>
            <a:spLocks noGrp="1"/>
          </p:cNvSpPr>
          <p:nvPr>
            <p:ph type="title"/>
          </p:nvPr>
        </p:nvSpPr>
        <p:spPr/>
        <p:txBody>
          <a:bodyPr/>
          <a:lstStyle/>
          <a:p>
            <a:r>
              <a:rPr lang="en-US" dirty="0"/>
              <a:t>If You Can’t Escape</a:t>
            </a:r>
          </a:p>
        </p:txBody>
      </p:sp>
      <p:sp>
        <p:nvSpPr>
          <p:cNvPr id="2" name="Content Placeholder 1">
            <a:extLst>
              <a:ext uri="{FF2B5EF4-FFF2-40B4-BE49-F238E27FC236}">
                <a16:creationId xmlns:a16="http://schemas.microsoft.com/office/drawing/2014/main" id="{3166BDA8-F722-43A2-88B8-75661B3D9808}"/>
              </a:ext>
            </a:extLst>
          </p:cNvPr>
          <p:cNvSpPr>
            <a:spLocks noGrp="1"/>
          </p:cNvSpPr>
          <p:nvPr>
            <p:ph idx="1"/>
          </p:nvPr>
        </p:nvSpPr>
        <p:spPr/>
        <p:txBody>
          <a:bodyPr/>
          <a:lstStyle/>
          <a:p>
            <a:r>
              <a:rPr lang="en-US" dirty="0"/>
              <a:t>Stuff wet cloth around doors and vents </a:t>
            </a:r>
          </a:p>
          <a:p>
            <a:r>
              <a:rPr lang="en-US" dirty="0"/>
              <a:t>Call fire department </a:t>
            </a:r>
          </a:p>
          <a:p>
            <a:r>
              <a:rPr lang="en-US" dirty="0"/>
              <a:t>Open windows slightly at top and bottom </a:t>
            </a:r>
          </a:p>
          <a:p>
            <a:r>
              <a:rPr lang="en-US" dirty="0"/>
              <a:t>Stay low and by a window </a:t>
            </a:r>
          </a:p>
          <a:p>
            <a:r>
              <a:rPr lang="en-US" dirty="0"/>
              <a:t>Hang or wave a bright-colored or white cloth at the window </a:t>
            </a:r>
          </a:p>
        </p:txBody>
      </p:sp>
      <p:sp>
        <p:nvSpPr>
          <p:cNvPr id="6" name="Content Placeholder 5">
            <a:extLst>
              <a:ext uri="{FF2B5EF4-FFF2-40B4-BE49-F238E27FC236}">
                <a16:creationId xmlns:a16="http://schemas.microsoft.com/office/drawing/2014/main" id="{FF21893E-FE07-4883-B5D0-6BC16D79253F}"/>
              </a:ext>
            </a:extLst>
          </p:cNvPr>
          <p:cNvSpPr>
            <a:spLocks noGrp="1"/>
          </p:cNvSpPr>
          <p:nvPr>
            <p:ph sz="quarter" idx="12"/>
          </p:nvPr>
        </p:nvSpPr>
        <p:spPr/>
        <p:txBody>
          <a:bodyPr/>
          <a:lstStyle/>
          <a:p>
            <a:r>
              <a:rPr lang="en-US" dirty="0"/>
              <a:t>PM FI-3</a:t>
            </a:r>
          </a:p>
        </p:txBody>
      </p:sp>
      <p:sp>
        <p:nvSpPr>
          <p:cNvPr id="4" name="Text Placeholder 3">
            <a:extLst>
              <a:ext uri="{FF2B5EF4-FFF2-40B4-BE49-F238E27FC236}">
                <a16:creationId xmlns:a16="http://schemas.microsoft.com/office/drawing/2014/main" id="{650C479A-550F-4262-99FD-A3211002B098}"/>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AC6B8D2C-3CE7-4B2A-ADE8-42D0845BF909}"/>
              </a:ext>
            </a:extLst>
          </p:cNvPr>
          <p:cNvSpPr>
            <a:spLocks noGrp="1"/>
          </p:cNvSpPr>
          <p:nvPr>
            <p:ph type="body" sz="quarter" idx="11"/>
          </p:nvPr>
        </p:nvSpPr>
        <p:spPr/>
        <p:txBody>
          <a:bodyPr/>
          <a:lstStyle/>
          <a:p>
            <a:r>
              <a:rPr lang="en-US" dirty="0"/>
              <a:t>FI-8</a:t>
            </a:r>
          </a:p>
        </p:txBody>
      </p:sp>
    </p:spTree>
    <p:extLst>
      <p:ext uri="{BB962C8B-B14F-4D97-AF65-F5344CB8AC3E}">
        <p14:creationId xmlns:p14="http://schemas.microsoft.com/office/powerpoint/2010/main" val="3471980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85824A-A4DE-496A-8513-03C1264CB745}"/>
              </a:ext>
            </a:extLst>
          </p:cNvPr>
          <p:cNvSpPr>
            <a:spLocks noGrp="1"/>
          </p:cNvSpPr>
          <p:nvPr>
            <p:ph type="title"/>
          </p:nvPr>
        </p:nvSpPr>
        <p:spPr/>
        <p:txBody>
          <a:bodyPr/>
          <a:lstStyle/>
          <a:p>
            <a:r>
              <a:rPr lang="en-US" dirty="0"/>
              <a:t>After a Home Fire</a:t>
            </a:r>
          </a:p>
        </p:txBody>
      </p:sp>
      <p:sp>
        <p:nvSpPr>
          <p:cNvPr id="2" name="Content Placeholder 1">
            <a:extLst>
              <a:ext uri="{FF2B5EF4-FFF2-40B4-BE49-F238E27FC236}">
                <a16:creationId xmlns:a16="http://schemas.microsoft.com/office/drawing/2014/main" id="{F4EE7461-F743-4474-BCA1-9FCAACB3E9C4}"/>
              </a:ext>
            </a:extLst>
          </p:cNvPr>
          <p:cNvSpPr>
            <a:spLocks noGrp="1"/>
          </p:cNvSpPr>
          <p:nvPr>
            <p:ph idx="1"/>
          </p:nvPr>
        </p:nvSpPr>
        <p:spPr/>
        <p:txBody>
          <a:bodyPr/>
          <a:lstStyle/>
          <a:p>
            <a:r>
              <a:rPr lang="en-US" dirty="0"/>
              <a:t>Extinguish sparks or embers that could reignite the fire </a:t>
            </a:r>
          </a:p>
          <a:p>
            <a:r>
              <a:rPr lang="en-US" dirty="0"/>
              <a:t>Do not touch electrical equipment if it is wet or if you are standing in water </a:t>
            </a:r>
          </a:p>
          <a:p>
            <a:r>
              <a:rPr lang="en-US" dirty="0"/>
              <a:t>Turn off electricity at the main breaker or fuse box to prevent electric shock </a:t>
            </a:r>
          </a:p>
          <a:p>
            <a:r>
              <a:rPr lang="en-US" dirty="0"/>
              <a:t>Turn off electricity if you smell burning insulation or see damaged wires</a:t>
            </a:r>
          </a:p>
        </p:txBody>
      </p:sp>
      <p:sp>
        <p:nvSpPr>
          <p:cNvPr id="6" name="Content Placeholder 5">
            <a:extLst>
              <a:ext uri="{FF2B5EF4-FFF2-40B4-BE49-F238E27FC236}">
                <a16:creationId xmlns:a16="http://schemas.microsoft.com/office/drawing/2014/main" id="{047562B6-7DA3-4CF4-8A2A-FFA5B425DA72}"/>
              </a:ext>
            </a:extLst>
          </p:cNvPr>
          <p:cNvSpPr>
            <a:spLocks noGrp="1"/>
          </p:cNvSpPr>
          <p:nvPr>
            <p:ph sz="quarter" idx="12"/>
          </p:nvPr>
        </p:nvSpPr>
        <p:spPr/>
        <p:txBody>
          <a:bodyPr/>
          <a:lstStyle/>
          <a:p>
            <a:r>
              <a:rPr lang="en-US" dirty="0"/>
              <a:t>PM FI-4</a:t>
            </a:r>
          </a:p>
        </p:txBody>
      </p:sp>
      <p:sp>
        <p:nvSpPr>
          <p:cNvPr id="4" name="Text Placeholder 3">
            <a:extLst>
              <a:ext uri="{FF2B5EF4-FFF2-40B4-BE49-F238E27FC236}">
                <a16:creationId xmlns:a16="http://schemas.microsoft.com/office/drawing/2014/main" id="{AE41A4C4-3382-4544-BCB1-38C3C26BF266}"/>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42A27A07-8C84-4A22-A5DA-E2B468B05C8A}"/>
              </a:ext>
            </a:extLst>
          </p:cNvPr>
          <p:cNvSpPr>
            <a:spLocks noGrp="1"/>
          </p:cNvSpPr>
          <p:nvPr>
            <p:ph type="body" sz="quarter" idx="11"/>
          </p:nvPr>
        </p:nvSpPr>
        <p:spPr/>
        <p:txBody>
          <a:bodyPr/>
          <a:lstStyle/>
          <a:p>
            <a:r>
              <a:rPr lang="en-US" dirty="0"/>
              <a:t>FI-9</a:t>
            </a:r>
          </a:p>
        </p:txBody>
      </p:sp>
    </p:spTree>
    <p:extLst>
      <p:ext uri="{BB962C8B-B14F-4D97-AF65-F5344CB8AC3E}">
        <p14:creationId xmlns:p14="http://schemas.microsoft.com/office/powerpoint/2010/main" val="2685578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7C173-E946-44DF-B817-E986C372A363}"/>
              </a:ext>
            </a:extLst>
          </p:cNvPr>
          <p:cNvSpPr>
            <a:spLocks noGrp="1"/>
          </p:cNvSpPr>
          <p:nvPr>
            <p:ph type="title"/>
          </p:nvPr>
        </p:nvSpPr>
        <p:spPr/>
        <p:txBody>
          <a:bodyPr>
            <a:normAutofit/>
          </a:bodyPr>
          <a:lstStyle/>
          <a:p>
            <a:r>
              <a:rPr lang="en-US" dirty="0"/>
              <a:t>Wildfire Prevention </a:t>
            </a:r>
            <a:r>
              <a:rPr lang="en-US" sz="1100" dirty="0">
                <a:solidFill>
                  <a:srgbClr val="448431"/>
                </a:solidFill>
              </a:rPr>
              <a:t>(1 of 4) </a:t>
            </a:r>
          </a:p>
        </p:txBody>
      </p:sp>
      <p:sp>
        <p:nvSpPr>
          <p:cNvPr id="2" name="Content Placeholder 1">
            <a:extLst>
              <a:ext uri="{FF2B5EF4-FFF2-40B4-BE49-F238E27FC236}">
                <a16:creationId xmlns:a16="http://schemas.microsoft.com/office/drawing/2014/main" id="{864DD4E2-3FE7-4199-A1CC-C5F0C6F61EE8}"/>
              </a:ext>
            </a:extLst>
          </p:cNvPr>
          <p:cNvSpPr>
            <a:spLocks noGrp="1"/>
          </p:cNvSpPr>
          <p:nvPr>
            <p:ph idx="1"/>
          </p:nvPr>
        </p:nvSpPr>
        <p:spPr/>
        <p:txBody>
          <a:bodyPr/>
          <a:lstStyle/>
          <a:p>
            <a:r>
              <a:rPr lang="en-US" dirty="0"/>
              <a:t>Whenever possible, use fire-resistant materials for construction, renovation, or repairs and practice good maintenance </a:t>
            </a:r>
          </a:p>
          <a:p>
            <a:r>
              <a:rPr lang="en-US" dirty="0"/>
              <a:t>Dispose of charcoal briquettes and fireplace ashes properly </a:t>
            </a:r>
          </a:p>
          <a:p>
            <a:r>
              <a:rPr lang="en-US" dirty="0"/>
              <a:t>Fully extinguish any outdoor fires and be sure they are cold to the touch before leaving the area </a:t>
            </a:r>
          </a:p>
        </p:txBody>
      </p:sp>
      <p:sp>
        <p:nvSpPr>
          <p:cNvPr id="6" name="Content Placeholder 5">
            <a:extLst>
              <a:ext uri="{FF2B5EF4-FFF2-40B4-BE49-F238E27FC236}">
                <a16:creationId xmlns:a16="http://schemas.microsoft.com/office/drawing/2014/main" id="{8F4436AB-EF09-4661-A7D9-C198A95F6A49}"/>
              </a:ext>
            </a:extLst>
          </p:cNvPr>
          <p:cNvSpPr>
            <a:spLocks noGrp="1"/>
          </p:cNvSpPr>
          <p:nvPr>
            <p:ph sz="quarter" idx="12"/>
          </p:nvPr>
        </p:nvSpPr>
        <p:spPr/>
        <p:txBody>
          <a:bodyPr/>
          <a:lstStyle/>
          <a:p>
            <a:r>
              <a:rPr lang="en-US" dirty="0"/>
              <a:t>PM FI-4</a:t>
            </a:r>
          </a:p>
        </p:txBody>
      </p:sp>
      <p:sp>
        <p:nvSpPr>
          <p:cNvPr id="4" name="Text Placeholder 3">
            <a:extLst>
              <a:ext uri="{FF2B5EF4-FFF2-40B4-BE49-F238E27FC236}">
                <a16:creationId xmlns:a16="http://schemas.microsoft.com/office/drawing/2014/main" id="{C876F70D-4C78-4AD6-B430-13FEB1F9F63A}"/>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0F40B734-A268-431A-A15C-CC2DE5ECF6DB}"/>
              </a:ext>
            </a:extLst>
          </p:cNvPr>
          <p:cNvSpPr>
            <a:spLocks noGrp="1"/>
          </p:cNvSpPr>
          <p:nvPr>
            <p:ph type="body" sz="quarter" idx="11"/>
          </p:nvPr>
        </p:nvSpPr>
        <p:spPr/>
        <p:txBody>
          <a:bodyPr/>
          <a:lstStyle/>
          <a:p>
            <a:r>
              <a:rPr lang="en-US" dirty="0"/>
              <a:t>FI-10</a:t>
            </a:r>
          </a:p>
        </p:txBody>
      </p:sp>
    </p:spTree>
    <p:extLst>
      <p:ext uri="{BB962C8B-B14F-4D97-AF65-F5344CB8AC3E}">
        <p14:creationId xmlns:p14="http://schemas.microsoft.com/office/powerpoint/2010/main" val="375904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9135B-C5D2-4D66-8D30-D365593765F5}"/>
              </a:ext>
            </a:extLst>
          </p:cNvPr>
          <p:cNvSpPr>
            <a:spLocks noGrp="1"/>
          </p:cNvSpPr>
          <p:nvPr>
            <p:ph type="title"/>
          </p:nvPr>
        </p:nvSpPr>
        <p:spPr/>
        <p:txBody>
          <a:bodyPr/>
          <a:lstStyle/>
          <a:p>
            <a:r>
              <a:rPr lang="en-US" dirty="0"/>
              <a:t>Sluff Avalanches</a:t>
            </a:r>
          </a:p>
        </p:txBody>
      </p:sp>
      <p:sp>
        <p:nvSpPr>
          <p:cNvPr id="2" name="Content Placeholder 1">
            <a:extLst>
              <a:ext uri="{FF2B5EF4-FFF2-40B4-BE49-F238E27FC236}">
                <a16:creationId xmlns:a16="http://schemas.microsoft.com/office/drawing/2014/main" id="{D661A1F3-C09E-4C01-9A4B-1DAF0FC893C8}"/>
              </a:ext>
            </a:extLst>
          </p:cNvPr>
          <p:cNvSpPr>
            <a:spLocks noGrp="1"/>
          </p:cNvSpPr>
          <p:nvPr>
            <p:ph idx="1"/>
          </p:nvPr>
        </p:nvSpPr>
        <p:spPr/>
        <p:txBody>
          <a:bodyPr/>
          <a:lstStyle/>
          <a:p>
            <a:r>
              <a:rPr lang="en-US" b="1" dirty="0"/>
              <a:t>Loose snow avalanches</a:t>
            </a:r>
            <a:r>
              <a:rPr lang="en-US" dirty="0"/>
              <a:t> are another type of dry snow avalanches  They occur when the temperature is below freezing </a:t>
            </a:r>
          </a:p>
          <a:p>
            <a:pPr lvl="1"/>
            <a:r>
              <a:rPr lang="en-US" dirty="0"/>
              <a:t>Also known as “sluffs” and “point releases”</a:t>
            </a:r>
          </a:p>
          <a:p>
            <a:pPr lvl="1"/>
            <a:r>
              <a:rPr lang="en-US" dirty="0"/>
              <a:t>Usually start from a point and fan outward as they descend</a:t>
            </a:r>
          </a:p>
          <a:p>
            <a:pPr lvl="1"/>
            <a:r>
              <a:rPr lang="en-US" dirty="0"/>
              <a:t>Kill fewer people </a:t>
            </a:r>
          </a:p>
          <a:p>
            <a:pPr lvl="2"/>
            <a:r>
              <a:rPr lang="en-US" dirty="0"/>
              <a:t>These tend to be small</a:t>
            </a:r>
          </a:p>
          <a:p>
            <a:pPr lvl="2"/>
            <a:r>
              <a:rPr lang="en-US" dirty="0"/>
              <a:t>They typically fracture beneath you as you cross a slope instead of above you as slab avalanches often do</a:t>
            </a:r>
          </a:p>
        </p:txBody>
      </p:sp>
      <p:sp>
        <p:nvSpPr>
          <p:cNvPr id="9" name="Content Placeholder 8">
            <a:extLst>
              <a:ext uri="{FF2B5EF4-FFF2-40B4-BE49-F238E27FC236}">
                <a16:creationId xmlns:a16="http://schemas.microsoft.com/office/drawing/2014/main" id="{3FEE9491-84ED-4368-AD1F-77E47785900B}"/>
              </a:ext>
            </a:extLst>
          </p:cNvPr>
          <p:cNvSpPr>
            <a:spLocks noGrp="1"/>
          </p:cNvSpPr>
          <p:nvPr>
            <p:ph sz="quarter" idx="12"/>
          </p:nvPr>
        </p:nvSpPr>
        <p:spPr/>
        <p:txBody>
          <a:bodyPr/>
          <a:lstStyle/>
          <a:p>
            <a:r>
              <a:rPr lang="en-US" dirty="0"/>
              <a:t>PM AV-1</a:t>
            </a:r>
          </a:p>
        </p:txBody>
      </p:sp>
      <p:sp>
        <p:nvSpPr>
          <p:cNvPr id="7" name="Text Placeholder 6">
            <a:extLst>
              <a:ext uri="{FF2B5EF4-FFF2-40B4-BE49-F238E27FC236}">
                <a16:creationId xmlns:a16="http://schemas.microsoft.com/office/drawing/2014/main" id="{CC722960-00BA-4144-A35F-4F757C2DF361}"/>
              </a:ext>
            </a:extLst>
          </p:cNvPr>
          <p:cNvSpPr>
            <a:spLocks noGrp="1"/>
          </p:cNvSpPr>
          <p:nvPr>
            <p:ph type="body" sz="quarter" idx="10"/>
          </p:nvPr>
        </p:nvSpPr>
        <p:spPr/>
        <p:txBody>
          <a:bodyPr/>
          <a:lstStyle/>
          <a:p>
            <a:r>
              <a:rPr lang="en-US" dirty="0"/>
              <a:t>CERT Hazard Annex: Avalanche</a:t>
            </a:r>
          </a:p>
        </p:txBody>
      </p:sp>
      <p:sp>
        <p:nvSpPr>
          <p:cNvPr id="8" name="Text Placeholder 7">
            <a:extLst>
              <a:ext uri="{FF2B5EF4-FFF2-40B4-BE49-F238E27FC236}">
                <a16:creationId xmlns:a16="http://schemas.microsoft.com/office/drawing/2014/main" id="{2FCC5676-76DD-4915-B02E-DD664D4F2A17}"/>
              </a:ext>
            </a:extLst>
          </p:cNvPr>
          <p:cNvSpPr>
            <a:spLocks noGrp="1"/>
          </p:cNvSpPr>
          <p:nvPr>
            <p:ph type="body" sz="quarter" idx="11"/>
          </p:nvPr>
        </p:nvSpPr>
        <p:spPr/>
        <p:txBody>
          <a:bodyPr/>
          <a:lstStyle/>
          <a:p>
            <a:r>
              <a:rPr lang="en-US" dirty="0"/>
              <a:t>AV-5</a:t>
            </a:r>
          </a:p>
        </p:txBody>
      </p:sp>
    </p:spTree>
    <p:extLst>
      <p:ext uri="{BB962C8B-B14F-4D97-AF65-F5344CB8AC3E}">
        <p14:creationId xmlns:p14="http://schemas.microsoft.com/office/powerpoint/2010/main" val="2588453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CBC1B0-039D-4002-B62C-5E8601F16C87}"/>
              </a:ext>
            </a:extLst>
          </p:cNvPr>
          <p:cNvSpPr>
            <a:spLocks noGrp="1"/>
          </p:cNvSpPr>
          <p:nvPr>
            <p:ph type="title"/>
          </p:nvPr>
        </p:nvSpPr>
        <p:spPr/>
        <p:txBody>
          <a:bodyPr>
            <a:normAutofit/>
          </a:bodyPr>
          <a:lstStyle/>
          <a:p>
            <a:r>
              <a:rPr lang="en-US" dirty="0"/>
              <a:t>Wildfire Prevention </a:t>
            </a:r>
            <a:r>
              <a:rPr lang="en-US" sz="1100" dirty="0">
                <a:solidFill>
                  <a:srgbClr val="448431"/>
                </a:solidFill>
              </a:rPr>
              <a:t>(2 of 4) </a:t>
            </a:r>
          </a:p>
        </p:txBody>
      </p:sp>
      <p:sp>
        <p:nvSpPr>
          <p:cNvPr id="2" name="Content Placeholder 1">
            <a:extLst>
              <a:ext uri="{FF2B5EF4-FFF2-40B4-BE49-F238E27FC236}">
                <a16:creationId xmlns:a16="http://schemas.microsoft.com/office/drawing/2014/main" id="{9143366C-4F70-4F5B-AA4B-40C3DE4BFDC2}"/>
              </a:ext>
            </a:extLst>
          </p:cNvPr>
          <p:cNvSpPr>
            <a:spLocks noGrp="1"/>
          </p:cNvSpPr>
          <p:nvPr>
            <p:ph idx="1"/>
          </p:nvPr>
        </p:nvSpPr>
        <p:spPr/>
        <p:txBody>
          <a:bodyPr/>
          <a:lstStyle/>
          <a:p>
            <a:r>
              <a:rPr lang="en-US" dirty="0"/>
              <a:t>Keep gas grills and propane tanks at least 15 feet away from any structure  </a:t>
            </a:r>
          </a:p>
          <a:p>
            <a:pPr lvl="1"/>
            <a:r>
              <a:rPr lang="en-US" dirty="0"/>
              <a:t>Clear an area 15 feet around the grill  </a:t>
            </a:r>
          </a:p>
          <a:p>
            <a:pPr lvl="1"/>
            <a:r>
              <a:rPr lang="en-US" dirty="0"/>
              <a:t>Do not use the grill during potentially dangerous fire weather conditions  </a:t>
            </a:r>
          </a:p>
          <a:p>
            <a:pPr lvl="1"/>
            <a:r>
              <a:rPr lang="en-US" dirty="0"/>
              <a:t>Always have a fire extinguisher or hose nearby </a:t>
            </a:r>
          </a:p>
          <a:p>
            <a:r>
              <a:rPr lang="en-US" dirty="0"/>
              <a:t>Store combustible or flammable materials in approved safety containers away from the home </a:t>
            </a:r>
          </a:p>
          <a:p>
            <a:r>
              <a:rPr lang="en-US" dirty="0"/>
              <a:t>Do not use welders or any equipment that creates sparks outside on dry, windy days </a:t>
            </a:r>
          </a:p>
        </p:txBody>
      </p:sp>
      <p:sp>
        <p:nvSpPr>
          <p:cNvPr id="5" name="Text Placeholder 4">
            <a:extLst>
              <a:ext uri="{FF2B5EF4-FFF2-40B4-BE49-F238E27FC236}">
                <a16:creationId xmlns:a16="http://schemas.microsoft.com/office/drawing/2014/main" id="{F26C8127-EA53-4384-935E-A866785AB1BE}"/>
              </a:ext>
            </a:extLst>
          </p:cNvPr>
          <p:cNvSpPr>
            <a:spLocks noGrp="1"/>
          </p:cNvSpPr>
          <p:nvPr>
            <p:ph type="body" sz="quarter" idx="11"/>
          </p:nvPr>
        </p:nvSpPr>
        <p:spPr/>
        <p:txBody>
          <a:bodyPr/>
          <a:lstStyle/>
          <a:p>
            <a:r>
              <a:rPr lang="en-US" dirty="0"/>
              <a:t>FI-11</a:t>
            </a:r>
          </a:p>
        </p:txBody>
      </p:sp>
      <p:sp>
        <p:nvSpPr>
          <p:cNvPr id="4" name="Text Placeholder 3">
            <a:extLst>
              <a:ext uri="{FF2B5EF4-FFF2-40B4-BE49-F238E27FC236}">
                <a16:creationId xmlns:a16="http://schemas.microsoft.com/office/drawing/2014/main" id="{63FA89D7-FFDF-4442-9705-7D3171DA505F}"/>
              </a:ext>
            </a:extLst>
          </p:cNvPr>
          <p:cNvSpPr>
            <a:spLocks noGrp="1"/>
          </p:cNvSpPr>
          <p:nvPr>
            <p:ph type="body" sz="quarter" idx="10"/>
          </p:nvPr>
        </p:nvSpPr>
        <p:spPr/>
        <p:txBody>
          <a:bodyPr/>
          <a:lstStyle/>
          <a:p>
            <a:r>
              <a:rPr lang="en-US" dirty="0"/>
              <a:t>CERT Hazard Annex: Fire</a:t>
            </a:r>
          </a:p>
        </p:txBody>
      </p:sp>
      <p:sp>
        <p:nvSpPr>
          <p:cNvPr id="6" name="Content Placeholder 5">
            <a:extLst>
              <a:ext uri="{FF2B5EF4-FFF2-40B4-BE49-F238E27FC236}">
                <a16:creationId xmlns:a16="http://schemas.microsoft.com/office/drawing/2014/main" id="{96DBE62E-7019-43F1-9244-13886B1E08C3}"/>
              </a:ext>
            </a:extLst>
          </p:cNvPr>
          <p:cNvSpPr>
            <a:spLocks noGrp="1"/>
          </p:cNvSpPr>
          <p:nvPr>
            <p:ph sz="quarter" idx="12"/>
          </p:nvPr>
        </p:nvSpPr>
        <p:spPr/>
        <p:txBody>
          <a:bodyPr/>
          <a:lstStyle/>
          <a:p>
            <a:r>
              <a:rPr lang="en-US" dirty="0"/>
              <a:t>PM FI-4</a:t>
            </a:r>
          </a:p>
        </p:txBody>
      </p:sp>
    </p:spTree>
    <p:extLst>
      <p:ext uri="{BB962C8B-B14F-4D97-AF65-F5344CB8AC3E}">
        <p14:creationId xmlns:p14="http://schemas.microsoft.com/office/powerpoint/2010/main" val="2169604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CBC1B0-039D-4002-B62C-5E8601F16C87}"/>
              </a:ext>
            </a:extLst>
          </p:cNvPr>
          <p:cNvSpPr>
            <a:spLocks noGrp="1"/>
          </p:cNvSpPr>
          <p:nvPr>
            <p:ph type="title"/>
          </p:nvPr>
        </p:nvSpPr>
        <p:spPr/>
        <p:txBody>
          <a:bodyPr>
            <a:normAutofit/>
          </a:bodyPr>
          <a:lstStyle/>
          <a:p>
            <a:r>
              <a:rPr lang="en-US" dirty="0"/>
              <a:t>Wildfire Prevention </a:t>
            </a:r>
            <a:r>
              <a:rPr lang="en-US" sz="600" dirty="0">
                <a:solidFill>
                  <a:srgbClr val="448431"/>
                </a:solidFill>
              </a:rPr>
              <a:t>(3 of 4) </a:t>
            </a:r>
          </a:p>
        </p:txBody>
      </p:sp>
      <p:sp>
        <p:nvSpPr>
          <p:cNvPr id="2" name="Content Placeholder 1">
            <a:extLst>
              <a:ext uri="{FF2B5EF4-FFF2-40B4-BE49-F238E27FC236}">
                <a16:creationId xmlns:a16="http://schemas.microsoft.com/office/drawing/2014/main" id="{9143366C-4F70-4F5B-AA4B-40C3DE4BFDC2}"/>
              </a:ext>
            </a:extLst>
          </p:cNvPr>
          <p:cNvSpPr>
            <a:spLocks noGrp="1"/>
          </p:cNvSpPr>
          <p:nvPr>
            <p:ph idx="1"/>
          </p:nvPr>
        </p:nvSpPr>
        <p:spPr/>
        <p:txBody>
          <a:bodyPr/>
          <a:lstStyle/>
          <a:p>
            <a:r>
              <a:rPr lang="en-US" dirty="0"/>
              <a:t>Do not park vehicles in tall, dry grass if authorities have issued a fire weather watch or fire weather/red flag warning has been issued </a:t>
            </a:r>
          </a:p>
          <a:p>
            <a:pPr lvl="1"/>
            <a:r>
              <a:rPr lang="en-US" dirty="0"/>
              <a:t>Exhaust systems are very hot and can ignite dry grass </a:t>
            </a:r>
          </a:p>
          <a:p>
            <a:r>
              <a:rPr lang="en-US" dirty="0"/>
              <a:t>Use proper building and landscape design </a:t>
            </a:r>
          </a:p>
          <a:p>
            <a:r>
              <a:rPr lang="en-US" dirty="0"/>
              <a:t>Set up three defensible zones where possible </a:t>
            </a:r>
          </a:p>
          <a:p>
            <a:pPr lvl="1"/>
            <a:r>
              <a:rPr lang="en-US" dirty="0"/>
              <a:t>Make sure there is at least 30 feet of area that does not contain sources of fuel</a:t>
            </a:r>
          </a:p>
        </p:txBody>
      </p:sp>
      <p:sp>
        <p:nvSpPr>
          <p:cNvPr id="6" name="Content Placeholder 5">
            <a:extLst>
              <a:ext uri="{FF2B5EF4-FFF2-40B4-BE49-F238E27FC236}">
                <a16:creationId xmlns:a16="http://schemas.microsoft.com/office/drawing/2014/main" id="{96DBE62E-7019-43F1-9244-13886B1E08C3}"/>
              </a:ext>
            </a:extLst>
          </p:cNvPr>
          <p:cNvSpPr>
            <a:spLocks noGrp="1"/>
          </p:cNvSpPr>
          <p:nvPr>
            <p:ph sz="quarter" idx="12"/>
          </p:nvPr>
        </p:nvSpPr>
        <p:spPr/>
        <p:txBody>
          <a:bodyPr/>
          <a:lstStyle/>
          <a:p>
            <a:r>
              <a:rPr lang="en-US" dirty="0"/>
              <a:t>PM FI-5</a:t>
            </a:r>
          </a:p>
        </p:txBody>
      </p:sp>
      <p:sp>
        <p:nvSpPr>
          <p:cNvPr id="4" name="Text Placeholder 3">
            <a:extLst>
              <a:ext uri="{FF2B5EF4-FFF2-40B4-BE49-F238E27FC236}">
                <a16:creationId xmlns:a16="http://schemas.microsoft.com/office/drawing/2014/main" id="{63FA89D7-FFDF-4442-9705-7D3171DA505F}"/>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F26C8127-EA53-4384-935E-A866785AB1BE}"/>
              </a:ext>
            </a:extLst>
          </p:cNvPr>
          <p:cNvSpPr>
            <a:spLocks noGrp="1"/>
          </p:cNvSpPr>
          <p:nvPr>
            <p:ph type="body" sz="quarter" idx="11"/>
          </p:nvPr>
        </p:nvSpPr>
        <p:spPr/>
        <p:txBody>
          <a:bodyPr/>
          <a:lstStyle/>
          <a:p>
            <a:r>
              <a:rPr lang="en-US" dirty="0"/>
              <a:t>FI-12</a:t>
            </a:r>
          </a:p>
        </p:txBody>
      </p:sp>
    </p:spTree>
    <p:extLst>
      <p:ext uri="{BB962C8B-B14F-4D97-AF65-F5344CB8AC3E}">
        <p14:creationId xmlns:p14="http://schemas.microsoft.com/office/powerpoint/2010/main" val="3922165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CBC1B0-039D-4002-B62C-5E8601F16C87}"/>
              </a:ext>
            </a:extLst>
          </p:cNvPr>
          <p:cNvSpPr>
            <a:spLocks noGrp="1"/>
          </p:cNvSpPr>
          <p:nvPr>
            <p:ph type="title"/>
          </p:nvPr>
        </p:nvSpPr>
        <p:spPr/>
        <p:txBody>
          <a:bodyPr>
            <a:normAutofit/>
          </a:bodyPr>
          <a:lstStyle/>
          <a:p>
            <a:r>
              <a:rPr lang="en-US" dirty="0"/>
              <a:t>Wildfire Prevention </a:t>
            </a:r>
            <a:r>
              <a:rPr lang="en-US" sz="600" dirty="0">
                <a:solidFill>
                  <a:srgbClr val="448431"/>
                </a:solidFill>
              </a:rPr>
              <a:t>(4 of 4) </a:t>
            </a:r>
          </a:p>
        </p:txBody>
      </p:sp>
      <p:sp>
        <p:nvSpPr>
          <p:cNvPr id="2" name="Content Placeholder 1">
            <a:extLst>
              <a:ext uri="{FF2B5EF4-FFF2-40B4-BE49-F238E27FC236}">
                <a16:creationId xmlns:a16="http://schemas.microsoft.com/office/drawing/2014/main" id="{9143366C-4F70-4F5B-AA4B-40C3DE4BFDC2}"/>
              </a:ext>
            </a:extLst>
          </p:cNvPr>
          <p:cNvSpPr>
            <a:spLocks noGrp="1"/>
          </p:cNvSpPr>
          <p:nvPr>
            <p:ph idx="1"/>
          </p:nvPr>
        </p:nvSpPr>
        <p:spPr/>
        <p:txBody>
          <a:bodyPr/>
          <a:lstStyle/>
          <a:p>
            <a:r>
              <a:rPr lang="en-US" dirty="0"/>
              <a:t>Work with neighbors to extend individual defensible zones to include the neighborhood </a:t>
            </a:r>
          </a:p>
          <a:p>
            <a:r>
              <a:rPr lang="en-US" dirty="0"/>
              <a:t>Follow all local burning laws and never leave a fire— even a single cigarette—unattended </a:t>
            </a:r>
          </a:p>
          <a:p>
            <a:r>
              <a:rPr lang="en-US" dirty="0"/>
              <a:t>Learn more about how you and your family can prevent a wildfire by using fire and equipment responsibly at </a:t>
            </a:r>
            <a:r>
              <a:rPr lang="en-US" dirty="0">
                <a:hlinkClick r:id="rId2"/>
              </a:rPr>
              <a:t>www SmokeyBear com</a:t>
            </a:r>
            <a:r>
              <a:rPr lang="en-US" dirty="0"/>
              <a:t> </a:t>
            </a:r>
          </a:p>
        </p:txBody>
      </p:sp>
      <p:sp>
        <p:nvSpPr>
          <p:cNvPr id="6" name="Content Placeholder 5">
            <a:extLst>
              <a:ext uri="{FF2B5EF4-FFF2-40B4-BE49-F238E27FC236}">
                <a16:creationId xmlns:a16="http://schemas.microsoft.com/office/drawing/2014/main" id="{96DBE62E-7019-43F1-9244-13886B1E08C3}"/>
              </a:ext>
            </a:extLst>
          </p:cNvPr>
          <p:cNvSpPr>
            <a:spLocks noGrp="1"/>
          </p:cNvSpPr>
          <p:nvPr>
            <p:ph sz="quarter" idx="12"/>
          </p:nvPr>
        </p:nvSpPr>
        <p:spPr/>
        <p:txBody>
          <a:bodyPr/>
          <a:lstStyle/>
          <a:p>
            <a:r>
              <a:rPr lang="en-US" dirty="0"/>
              <a:t>PM FI-5</a:t>
            </a:r>
          </a:p>
        </p:txBody>
      </p:sp>
      <p:sp>
        <p:nvSpPr>
          <p:cNvPr id="4" name="Text Placeholder 3">
            <a:extLst>
              <a:ext uri="{FF2B5EF4-FFF2-40B4-BE49-F238E27FC236}">
                <a16:creationId xmlns:a16="http://schemas.microsoft.com/office/drawing/2014/main" id="{63FA89D7-FFDF-4442-9705-7D3171DA505F}"/>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F26C8127-EA53-4384-935E-A866785AB1BE}"/>
              </a:ext>
            </a:extLst>
          </p:cNvPr>
          <p:cNvSpPr>
            <a:spLocks noGrp="1"/>
          </p:cNvSpPr>
          <p:nvPr>
            <p:ph type="body" sz="quarter" idx="11"/>
          </p:nvPr>
        </p:nvSpPr>
        <p:spPr/>
        <p:txBody>
          <a:bodyPr/>
          <a:lstStyle/>
          <a:p>
            <a:r>
              <a:rPr lang="en-US" dirty="0"/>
              <a:t>FI-13</a:t>
            </a:r>
          </a:p>
        </p:txBody>
      </p:sp>
    </p:spTree>
    <p:extLst>
      <p:ext uri="{BB962C8B-B14F-4D97-AF65-F5344CB8AC3E}">
        <p14:creationId xmlns:p14="http://schemas.microsoft.com/office/powerpoint/2010/main" val="31497071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D1DD2-44A9-4FAE-8BA5-2FB23C6BF825}"/>
              </a:ext>
            </a:extLst>
          </p:cNvPr>
          <p:cNvSpPr>
            <a:spLocks noGrp="1"/>
          </p:cNvSpPr>
          <p:nvPr>
            <p:ph type="title"/>
          </p:nvPr>
        </p:nvSpPr>
        <p:spPr/>
        <p:txBody>
          <a:bodyPr/>
          <a:lstStyle/>
          <a:p>
            <a:r>
              <a:rPr lang="en-US" dirty="0"/>
              <a:t>During a Wildfire</a:t>
            </a:r>
          </a:p>
        </p:txBody>
      </p:sp>
      <p:sp>
        <p:nvSpPr>
          <p:cNvPr id="2" name="Content Placeholder 1">
            <a:extLst>
              <a:ext uri="{FF2B5EF4-FFF2-40B4-BE49-F238E27FC236}">
                <a16:creationId xmlns:a16="http://schemas.microsoft.com/office/drawing/2014/main" id="{25822E30-CA80-42A9-A0C5-AA8113D8211A}"/>
              </a:ext>
            </a:extLst>
          </p:cNvPr>
          <p:cNvSpPr>
            <a:spLocks noGrp="1"/>
          </p:cNvSpPr>
          <p:nvPr>
            <p:ph idx="1"/>
          </p:nvPr>
        </p:nvSpPr>
        <p:spPr>
          <a:xfrm>
            <a:off x="323455" y="1471460"/>
            <a:ext cx="8512974" cy="4781145"/>
          </a:xfrm>
        </p:spPr>
        <p:txBody>
          <a:bodyPr/>
          <a:lstStyle/>
          <a:p>
            <a:r>
              <a:rPr lang="en-US" dirty="0"/>
              <a:t>Listen for emergency information </a:t>
            </a:r>
          </a:p>
          <a:p>
            <a:pPr lvl="1"/>
            <a:r>
              <a:rPr lang="en-US" dirty="0"/>
              <a:t>If advised to evacuate, do so immediately </a:t>
            </a:r>
          </a:p>
          <a:p>
            <a:r>
              <a:rPr lang="en-US" dirty="0"/>
              <a:t>While your family’s safety is most important, if there is time before you leave, prepare your home</a:t>
            </a:r>
          </a:p>
          <a:p>
            <a:pPr lvl="1"/>
            <a:r>
              <a:rPr lang="en-US" dirty="0"/>
              <a:t>Close up your house</a:t>
            </a:r>
          </a:p>
          <a:p>
            <a:pPr lvl="1"/>
            <a:r>
              <a:rPr lang="en-US" dirty="0"/>
              <a:t>Leave lights on for visibility</a:t>
            </a:r>
          </a:p>
          <a:p>
            <a:pPr lvl="1"/>
            <a:r>
              <a:rPr lang="en-US" dirty="0"/>
              <a:t>Move flammable materials to center of home</a:t>
            </a:r>
          </a:p>
          <a:p>
            <a:pPr lvl="1"/>
            <a:r>
              <a:rPr lang="en-US" dirty="0"/>
              <a:t>Leave hoses connected to a water source so they are available for the fire department </a:t>
            </a:r>
          </a:p>
          <a:p>
            <a:r>
              <a:rPr lang="en-US" dirty="0"/>
              <a:t>Use a National Institute for Occupational Safety and Health (NIOSH)-certified respirator </a:t>
            </a:r>
          </a:p>
        </p:txBody>
      </p:sp>
      <p:sp>
        <p:nvSpPr>
          <p:cNvPr id="6" name="Content Placeholder 5">
            <a:extLst>
              <a:ext uri="{FF2B5EF4-FFF2-40B4-BE49-F238E27FC236}">
                <a16:creationId xmlns:a16="http://schemas.microsoft.com/office/drawing/2014/main" id="{A1F87512-7B3F-40C9-AE87-DF1852BB8472}"/>
              </a:ext>
            </a:extLst>
          </p:cNvPr>
          <p:cNvSpPr>
            <a:spLocks noGrp="1"/>
          </p:cNvSpPr>
          <p:nvPr>
            <p:ph sz="quarter" idx="12"/>
          </p:nvPr>
        </p:nvSpPr>
        <p:spPr/>
        <p:txBody>
          <a:bodyPr/>
          <a:lstStyle/>
          <a:p>
            <a:r>
              <a:rPr lang="en-US" dirty="0"/>
              <a:t>PM FI-5</a:t>
            </a:r>
          </a:p>
        </p:txBody>
      </p:sp>
      <p:sp>
        <p:nvSpPr>
          <p:cNvPr id="4" name="Text Placeholder 3">
            <a:extLst>
              <a:ext uri="{FF2B5EF4-FFF2-40B4-BE49-F238E27FC236}">
                <a16:creationId xmlns:a16="http://schemas.microsoft.com/office/drawing/2014/main" id="{77E16BBA-02BE-46AB-9AEF-C4C8D1CC40CD}"/>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DA284F18-597F-44C8-B73E-01A07F773025}"/>
              </a:ext>
            </a:extLst>
          </p:cNvPr>
          <p:cNvSpPr>
            <a:spLocks noGrp="1"/>
          </p:cNvSpPr>
          <p:nvPr>
            <p:ph type="body" sz="quarter" idx="11"/>
          </p:nvPr>
        </p:nvSpPr>
        <p:spPr/>
        <p:txBody>
          <a:bodyPr/>
          <a:lstStyle/>
          <a:p>
            <a:r>
              <a:rPr lang="en-US" dirty="0"/>
              <a:t>FI-14</a:t>
            </a:r>
          </a:p>
        </p:txBody>
      </p:sp>
    </p:spTree>
    <p:extLst>
      <p:ext uri="{BB962C8B-B14F-4D97-AF65-F5344CB8AC3E}">
        <p14:creationId xmlns:p14="http://schemas.microsoft.com/office/powerpoint/2010/main" val="854372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42CB9D-DD48-4F6E-B5A0-096A3B723126}"/>
              </a:ext>
            </a:extLst>
          </p:cNvPr>
          <p:cNvSpPr>
            <a:spLocks noGrp="1"/>
          </p:cNvSpPr>
          <p:nvPr>
            <p:ph type="title"/>
          </p:nvPr>
        </p:nvSpPr>
        <p:spPr/>
        <p:txBody>
          <a:bodyPr/>
          <a:lstStyle/>
          <a:p>
            <a:r>
              <a:rPr lang="en-US" dirty="0"/>
              <a:t>After a Wildfire</a:t>
            </a:r>
          </a:p>
        </p:txBody>
      </p:sp>
      <p:sp>
        <p:nvSpPr>
          <p:cNvPr id="2" name="Content Placeholder 1">
            <a:extLst>
              <a:ext uri="{FF2B5EF4-FFF2-40B4-BE49-F238E27FC236}">
                <a16:creationId xmlns:a16="http://schemas.microsoft.com/office/drawing/2014/main" id="{C0C10F58-866D-475B-851E-4A24FE1BF2FD}"/>
              </a:ext>
            </a:extLst>
          </p:cNvPr>
          <p:cNvSpPr>
            <a:spLocks noGrp="1"/>
          </p:cNvSpPr>
          <p:nvPr>
            <p:ph idx="1"/>
          </p:nvPr>
        </p:nvSpPr>
        <p:spPr/>
        <p:txBody>
          <a:bodyPr/>
          <a:lstStyle/>
          <a:p>
            <a:r>
              <a:rPr lang="en-US" dirty="0"/>
              <a:t>Use caution when reentering </a:t>
            </a:r>
          </a:p>
          <a:p>
            <a:r>
              <a:rPr lang="en-US" dirty="0"/>
              <a:t>Inspect the roof immediately </a:t>
            </a:r>
          </a:p>
          <a:p>
            <a:r>
              <a:rPr lang="en-US" dirty="0"/>
              <a:t>Check stability of trees and poles around the home </a:t>
            </a:r>
          </a:p>
          <a:p>
            <a:r>
              <a:rPr lang="en-US" dirty="0"/>
              <a:t>Do not attempt to remove heavy debris by yourself </a:t>
            </a:r>
          </a:p>
          <a:p>
            <a:r>
              <a:rPr lang="en-US" dirty="0"/>
              <a:t>Wear protective clothing (e.g., long-sleeved shirt, long pants, work gloves, and sturdy, thick-soled shoes) during clean up </a:t>
            </a:r>
          </a:p>
          <a:p>
            <a:pPr lvl="1"/>
            <a:r>
              <a:rPr lang="en-US" dirty="0"/>
              <a:t>These will protect you from further injury from broken glass, exposed nails, or other objects </a:t>
            </a:r>
          </a:p>
        </p:txBody>
      </p:sp>
      <p:sp>
        <p:nvSpPr>
          <p:cNvPr id="6" name="Content Placeholder 5">
            <a:extLst>
              <a:ext uri="{FF2B5EF4-FFF2-40B4-BE49-F238E27FC236}">
                <a16:creationId xmlns:a16="http://schemas.microsoft.com/office/drawing/2014/main" id="{8F08E851-6EA4-4DBD-BAF5-35F7050C1C3D}"/>
              </a:ext>
            </a:extLst>
          </p:cNvPr>
          <p:cNvSpPr>
            <a:spLocks noGrp="1"/>
          </p:cNvSpPr>
          <p:nvPr>
            <p:ph sz="quarter" idx="12"/>
          </p:nvPr>
        </p:nvSpPr>
        <p:spPr/>
        <p:txBody>
          <a:bodyPr/>
          <a:lstStyle/>
          <a:p>
            <a:r>
              <a:rPr lang="en-US" dirty="0"/>
              <a:t>PM FI-5</a:t>
            </a:r>
          </a:p>
        </p:txBody>
      </p:sp>
      <p:sp>
        <p:nvSpPr>
          <p:cNvPr id="4" name="Text Placeholder 3">
            <a:extLst>
              <a:ext uri="{FF2B5EF4-FFF2-40B4-BE49-F238E27FC236}">
                <a16:creationId xmlns:a16="http://schemas.microsoft.com/office/drawing/2014/main" id="{0A042A21-E26D-4758-A9EF-551995309915}"/>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B5BE66DE-BF3E-4B15-B9D0-3F300AB1512E}"/>
              </a:ext>
            </a:extLst>
          </p:cNvPr>
          <p:cNvSpPr>
            <a:spLocks noGrp="1"/>
          </p:cNvSpPr>
          <p:nvPr>
            <p:ph type="body" sz="quarter" idx="11"/>
          </p:nvPr>
        </p:nvSpPr>
        <p:spPr/>
        <p:txBody>
          <a:bodyPr/>
          <a:lstStyle/>
          <a:p>
            <a:r>
              <a:rPr lang="en-US" dirty="0"/>
              <a:t>FI-15</a:t>
            </a:r>
          </a:p>
        </p:txBody>
      </p:sp>
    </p:spTree>
    <p:extLst>
      <p:ext uri="{BB962C8B-B14F-4D97-AF65-F5344CB8AC3E}">
        <p14:creationId xmlns:p14="http://schemas.microsoft.com/office/powerpoint/2010/main" val="3323796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8F170-62AA-4B8D-9A95-2AB823B6C2F9}"/>
              </a:ext>
            </a:extLst>
          </p:cNvPr>
          <p:cNvSpPr>
            <a:spLocks noGrp="1"/>
          </p:cNvSpPr>
          <p:nvPr>
            <p:ph type="title"/>
          </p:nvPr>
        </p:nvSpPr>
        <p:spPr/>
        <p:txBody>
          <a:bodyPr/>
          <a:lstStyle/>
          <a:p>
            <a:r>
              <a:rPr lang="en-US" dirty="0"/>
              <a:t>Final Questions?</a:t>
            </a:r>
            <a:r>
              <a:rPr lang="en-US" sz="800" dirty="0">
                <a:solidFill>
                  <a:prstClr val="white"/>
                </a:solidFill>
              </a:rPr>
              <a:t> </a:t>
            </a:r>
            <a:r>
              <a:rPr lang="en-US" sz="800" dirty="0">
                <a:solidFill>
                  <a:srgbClr val="448431"/>
                </a:solidFill>
              </a:rPr>
              <a:t>(Annex 4)</a:t>
            </a:r>
            <a:endParaRPr lang="en-US" dirty="0">
              <a:solidFill>
                <a:srgbClr val="448431"/>
              </a:solidFill>
            </a:endParaRPr>
          </a:p>
        </p:txBody>
      </p:sp>
      <p:sp>
        <p:nvSpPr>
          <p:cNvPr id="2" name="Content Placeholder 1">
            <a:extLst>
              <a:ext uri="{FF2B5EF4-FFF2-40B4-BE49-F238E27FC236}">
                <a16:creationId xmlns:a16="http://schemas.microsoft.com/office/drawing/2014/main" id="{EE4B3745-B426-47F2-8816-3F4B0388D535}"/>
              </a:ext>
            </a:extLst>
          </p:cNvPr>
          <p:cNvSpPr>
            <a:spLocks noGrp="1"/>
          </p:cNvSpPr>
          <p:nvPr>
            <p:ph idx="1"/>
          </p:nvPr>
        </p:nvSpPr>
        <p:spPr/>
        <p:txBody>
          <a:bodyPr anchor="ctr"/>
          <a:lstStyle/>
          <a:p>
            <a:pPr algn="ctr"/>
            <a:r>
              <a:rPr lang="en-US" dirty="0"/>
              <a:t>Additional questions, comments, or concerns about home fires or wildfires?</a:t>
            </a:r>
          </a:p>
        </p:txBody>
      </p:sp>
      <p:sp>
        <p:nvSpPr>
          <p:cNvPr id="4" name="Text Placeholder 3">
            <a:extLst>
              <a:ext uri="{FF2B5EF4-FFF2-40B4-BE49-F238E27FC236}">
                <a16:creationId xmlns:a16="http://schemas.microsoft.com/office/drawing/2014/main" id="{7E0CAC52-4999-4DDE-951F-64C253C7E214}"/>
              </a:ext>
            </a:extLst>
          </p:cNvPr>
          <p:cNvSpPr>
            <a:spLocks noGrp="1"/>
          </p:cNvSpPr>
          <p:nvPr>
            <p:ph type="body" sz="quarter" idx="10"/>
          </p:nvPr>
        </p:nvSpPr>
        <p:spPr/>
        <p:txBody>
          <a:bodyPr/>
          <a:lstStyle/>
          <a:p>
            <a:r>
              <a:rPr lang="en-US" dirty="0"/>
              <a:t>CERT Hazard Annex: Fire</a:t>
            </a:r>
          </a:p>
        </p:txBody>
      </p:sp>
      <p:sp>
        <p:nvSpPr>
          <p:cNvPr id="5" name="Text Placeholder 4">
            <a:extLst>
              <a:ext uri="{FF2B5EF4-FFF2-40B4-BE49-F238E27FC236}">
                <a16:creationId xmlns:a16="http://schemas.microsoft.com/office/drawing/2014/main" id="{97D2AEED-F528-4F5E-BBD5-128BBF537FFD}"/>
              </a:ext>
            </a:extLst>
          </p:cNvPr>
          <p:cNvSpPr>
            <a:spLocks noGrp="1"/>
          </p:cNvSpPr>
          <p:nvPr>
            <p:ph type="body" sz="quarter" idx="11"/>
          </p:nvPr>
        </p:nvSpPr>
        <p:spPr/>
        <p:txBody>
          <a:bodyPr/>
          <a:lstStyle/>
          <a:p>
            <a:r>
              <a:rPr lang="en-US" dirty="0"/>
              <a:t>FI-16</a:t>
            </a:r>
          </a:p>
        </p:txBody>
      </p:sp>
    </p:spTree>
    <p:extLst>
      <p:ext uri="{BB962C8B-B14F-4D97-AF65-F5344CB8AC3E}">
        <p14:creationId xmlns:p14="http://schemas.microsoft.com/office/powerpoint/2010/main" val="3120340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8CE2DA-13CD-D745-BF56-D2DC7051D4CA}"/>
              </a:ext>
            </a:extLst>
          </p:cNvPr>
          <p:cNvSpPr>
            <a:spLocks noGrp="1"/>
          </p:cNvSpPr>
          <p:nvPr>
            <p:ph type="title"/>
          </p:nvPr>
        </p:nvSpPr>
        <p:spPr>
          <a:xfrm>
            <a:off x="628650" y="2188877"/>
            <a:ext cx="78867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Flood</a:t>
            </a:r>
          </a:p>
        </p:txBody>
      </p:sp>
      <p:sp>
        <p:nvSpPr>
          <p:cNvPr id="3" name="Text Placeholder 2">
            <a:extLst>
              <a:ext uri="{FF2B5EF4-FFF2-40B4-BE49-F238E27FC236}">
                <a16:creationId xmlns:a16="http://schemas.microsoft.com/office/drawing/2014/main" id="{646D8ACB-8062-4FFA-86EE-1B12FD4D2379}"/>
              </a:ext>
            </a:extLst>
          </p:cNvPr>
          <p:cNvSpPr>
            <a:spLocks noGrp="1"/>
          </p:cNvSpPr>
          <p:nvPr>
            <p:ph type="body" sz="quarter" idx="11"/>
          </p:nvPr>
        </p:nvSpPr>
        <p:spPr>
          <a:xfrm>
            <a:off x="-21266" y="1647160"/>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r>
              <a:rPr lang="en-US" sz="500" dirty="0">
                <a:solidFill>
                  <a:srgbClr val="448431"/>
                </a:solidFill>
              </a:rPr>
              <a:t> 5</a:t>
            </a:r>
          </a:p>
        </p:txBody>
      </p:sp>
    </p:spTree>
    <p:extLst>
      <p:ext uri="{BB962C8B-B14F-4D97-AF65-F5344CB8AC3E}">
        <p14:creationId xmlns:p14="http://schemas.microsoft.com/office/powerpoint/2010/main" val="1286989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254CF8-0D5C-400A-A9CE-3F8B7B7E0D75}"/>
              </a:ext>
            </a:extLst>
          </p:cNvPr>
          <p:cNvSpPr>
            <a:spLocks noGrp="1"/>
          </p:cNvSpPr>
          <p:nvPr>
            <p:ph type="title"/>
          </p:nvPr>
        </p:nvSpPr>
        <p:spPr/>
        <p:txBody>
          <a:bodyPr/>
          <a:lstStyle/>
          <a:p>
            <a:r>
              <a:rPr lang="en-US" dirty="0"/>
              <a:t>Introduction </a:t>
            </a:r>
            <a:r>
              <a:rPr lang="en-US" dirty="0">
                <a:solidFill>
                  <a:srgbClr val="448431"/>
                </a:solidFill>
              </a:rPr>
              <a:t>(Annex 5)</a:t>
            </a:r>
          </a:p>
        </p:txBody>
      </p:sp>
      <p:sp>
        <p:nvSpPr>
          <p:cNvPr id="2" name="Content Placeholder 1">
            <a:extLst>
              <a:ext uri="{FF2B5EF4-FFF2-40B4-BE49-F238E27FC236}">
                <a16:creationId xmlns:a16="http://schemas.microsoft.com/office/drawing/2014/main" id="{13057D38-3697-41CE-9864-AF253A984180}"/>
              </a:ext>
            </a:extLst>
          </p:cNvPr>
          <p:cNvSpPr>
            <a:spLocks noGrp="1"/>
          </p:cNvSpPr>
          <p:nvPr>
            <p:ph idx="1"/>
          </p:nvPr>
        </p:nvSpPr>
        <p:spPr/>
        <p:txBody>
          <a:bodyPr/>
          <a:lstStyle/>
          <a:p>
            <a:r>
              <a:rPr lang="en-US" dirty="0"/>
              <a:t>Flooding is the most common natural disaster in the United States </a:t>
            </a:r>
          </a:p>
          <a:p>
            <a:r>
              <a:rPr lang="en-US" dirty="0"/>
              <a:t>Flood effects can be local, impacting a neighborhood or community, or very large, affecting entire river basins and multiple states </a:t>
            </a:r>
          </a:p>
          <a:p>
            <a:r>
              <a:rPr lang="en-US" dirty="0"/>
              <a:t>While some floods develop slowly over a period of days, some may develop quickly and cause flash floods </a:t>
            </a:r>
          </a:p>
          <a:p>
            <a:r>
              <a:rPr lang="en-US" dirty="0"/>
              <a:t>Floods are frequent and costly natural disasters in terms of human hardship and economic loss </a:t>
            </a:r>
          </a:p>
        </p:txBody>
      </p:sp>
      <p:sp>
        <p:nvSpPr>
          <p:cNvPr id="6" name="Content Placeholder 5">
            <a:extLst>
              <a:ext uri="{FF2B5EF4-FFF2-40B4-BE49-F238E27FC236}">
                <a16:creationId xmlns:a16="http://schemas.microsoft.com/office/drawing/2014/main" id="{AABA191E-EF3A-47C0-871D-A46D40F7BD1B}"/>
              </a:ext>
            </a:extLst>
          </p:cNvPr>
          <p:cNvSpPr>
            <a:spLocks noGrp="1"/>
          </p:cNvSpPr>
          <p:nvPr>
            <p:ph sz="quarter" idx="12"/>
          </p:nvPr>
        </p:nvSpPr>
        <p:spPr/>
        <p:txBody>
          <a:bodyPr/>
          <a:lstStyle/>
          <a:p>
            <a:r>
              <a:rPr lang="en-US" dirty="0"/>
              <a:t>PM FL-1</a:t>
            </a:r>
          </a:p>
        </p:txBody>
      </p:sp>
      <p:sp>
        <p:nvSpPr>
          <p:cNvPr id="4" name="Text Placeholder 3">
            <a:extLst>
              <a:ext uri="{FF2B5EF4-FFF2-40B4-BE49-F238E27FC236}">
                <a16:creationId xmlns:a16="http://schemas.microsoft.com/office/drawing/2014/main" id="{BD502A62-B401-47F9-8E37-A930C40C2A98}"/>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E5933ED2-D7C4-4AC3-BAA4-DE30211ED72E}"/>
              </a:ext>
            </a:extLst>
          </p:cNvPr>
          <p:cNvSpPr>
            <a:spLocks noGrp="1"/>
          </p:cNvSpPr>
          <p:nvPr>
            <p:ph type="body" sz="quarter" idx="11"/>
          </p:nvPr>
        </p:nvSpPr>
        <p:spPr/>
        <p:txBody>
          <a:bodyPr/>
          <a:lstStyle/>
          <a:p>
            <a:r>
              <a:rPr lang="en-US" dirty="0"/>
              <a:t>FL-1</a:t>
            </a:r>
          </a:p>
        </p:txBody>
      </p:sp>
    </p:spTree>
    <p:extLst>
      <p:ext uri="{BB962C8B-B14F-4D97-AF65-F5344CB8AC3E}">
        <p14:creationId xmlns:p14="http://schemas.microsoft.com/office/powerpoint/2010/main" val="11068706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1A9B79-309A-48E7-81EA-A84FFD684A58}"/>
              </a:ext>
            </a:extLst>
          </p:cNvPr>
          <p:cNvSpPr>
            <a:spLocks noGrp="1"/>
          </p:cNvSpPr>
          <p:nvPr>
            <p:ph type="title"/>
          </p:nvPr>
        </p:nvSpPr>
        <p:spPr/>
        <p:txBody>
          <a:bodyPr>
            <a:normAutofit fontScale="90000"/>
          </a:bodyPr>
          <a:lstStyle/>
          <a:p>
            <a:r>
              <a:rPr lang="en-US" dirty="0"/>
              <a:t>Causes of Floods and Flood Damage</a:t>
            </a:r>
          </a:p>
        </p:txBody>
      </p:sp>
      <p:sp>
        <p:nvSpPr>
          <p:cNvPr id="2" name="Content Placeholder 1">
            <a:extLst>
              <a:ext uri="{FF2B5EF4-FFF2-40B4-BE49-F238E27FC236}">
                <a16:creationId xmlns:a16="http://schemas.microsoft.com/office/drawing/2014/main" id="{0DE08496-0592-4633-A842-07B9A59390AC}"/>
              </a:ext>
            </a:extLst>
          </p:cNvPr>
          <p:cNvSpPr>
            <a:spLocks noGrp="1"/>
          </p:cNvSpPr>
          <p:nvPr>
            <p:ph idx="1"/>
          </p:nvPr>
        </p:nvSpPr>
        <p:spPr/>
        <p:txBody>
          <a:bodyPr/>
          <a:lstStyle/>
          <a:p>
            <a:r>
              <a:rPr lang="en-US" dirty="0"/>
              <a:t>Heavy rain</a:t>
            </a:r>
          </a:p>
          <a:p>
            <a:r>
              <a:rPr lang="en-US" dirty="0"/>
              <a:t>Coastal storm surge</a:t>
            </a:r>
          </a:p>
          <a:p>
            <a:r>
              <a:rPr lang="en-US" dirty="0"/>
              <a:t>Spring snowmelt</a:t>
            </a:r>
          </a:p>
          <a:p>
            <a:r>
              <a:rPr lang="en-US" dirty="0"/>
              <a:t>Ice or debris jam</a:t>
            </a:r>
          </a:p>
          <a:p>
            <a:r>
              <a:rPr lang="en-US" dirty="0"/>
              <a:t>Dam and levee failure</a:t>
            </a:r>
          </a:p>
          <a:p>
            <a:r>
              <a:rPr lang="en-US" dirty="0"/>
              <a:t>Low absorption or no soil percolation</a:t>
            </a:r>
          </a:p>
          <a:p>
            <a:r>
              <a:rPr lang="en-US" dirty="0"/>
              <a:t>Business and residential growth in flood areas in or downstream from areas impacted by wildfire</a:t>
            </a:r>
          </a:p>
        </p:txBody>
      </p:sp>
      <p:sp>
        <p:nvSpPr>
          <p:cNvPr id="6" name="Content Placeholder 5">
            <a:extLst>
              <a:ext uri="{FF2B5EF4-FFF2-40B4-BE49-F238E27FC236}">
                <a16:creationId xmlns:a16="http://schemas.microsoft.com/office/drawing/2014/main" id="{E1495D26-84F8-4DFE-B460-49A33F9D9063}"/>
              </a:ext>
            </a:extLst>
          </p:cNvPr>
          <p:cNvSpPr>
            <a:spLocks noGrp="1"/>
          </p:cNvSpPr>
          <p:nvPr>
            <p:ph sz="quarter" idx="12"/>
          </p:nvPr>
        </p:nvSpPr>
        <p:spPr/>
        <p:txBody>
          <a:bodyPr/>
          <a:lstStyle/>
          <a:p>
            <a:r>
              <a:rPr lang="en-US" dirty="0"/>
              <a:t>PM FL-1</a:t>
            </a:r>
          </a:p>
        </p:txBody>
      </p:sp>
      <p:sp>
        <p:nvSpPr>
          <p:cNvPr id="4" name="Text Placeholder 3">
            <a:extLst>
              <a:ext uri="{FF2B5EF4-FFF2-40B4-BE49-F238E27FC236}">
                <a16:creationId xmlns:a16="http://schemas.microsoft.com/office/drawing/2014/main" id="{206CD2F5-E0BC-4293-9814-74E3117FB977}"/>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4BCCAC9F-769A-4246-AD21-A5A118442C12}"/>
              </a:ext>
            </a:extLst>
          </p:cNvPr>
          <p:cNvSpPr>
            <a:spLocks noGrp="1"/>
          </p:cNvSpPr>
          <p:nvPr>
            <p:ph type="body" sz="quarter" idx="11"/>
          </p:nvPr>
        </p:nvSpPr>
        <p:spPr/>
        <p:txBody>
          <a:bodyPr/>
          <a:lstStyle/>
          <a:p>
            <a:r>
              <a:rPr lang="en-US" dirty="0"/>
              <a:t>FL-2</a:t>
            </a:r>
          </a:p>
        </p:txBody>
      </p:sp>
    </p:spTree>
    <p:extLst>
      <p:ext uri="{BB962C8B-B14F-4D97-AF65-F5344CB8AC3E}">
        <p14:creationId xmlns:p14="http://schemas.microsoft.com/office/powerpoint/2010/main" val="4014701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52A34-C8C3-4B59-89BF-0DBF53C0F3D7}"/>
              </a:ext>
            </a:extLst>
          </p:cNvPr>
          <p:cNvSpPr>
            <a:spLocks noGrp="1"/>
          </p:cNvSpPr>
          <p:nvPr>
            <p:ph type="title"/>
          </p:nvPr>
        </p:nvSpPr>
        <p:spPr/>
        <p:txBody>
          <a:bodyPr/>
          <a:lstStyle/>
          <a:p>
            <a:r>
              <a:rPr lang="en-US" dirty="0"/>
              <a:t>Flash Flooding</a:t>
            </a:r>
          </a:p>
        </p:txBody>
      </p:sp>
      <p:sp>
        <p:nvSpPr>
          <p:cNvPr id="2" name="Content Placeholder 1">
            <a:extLst>
              <a:ext uri="{FF2B5EF4-FFF2-40B4-BE49-F238E27FC236}">
                <a16:creationId xmlns:a16="http://schemas.microsoft.com/office/drawing/2014/main" id="{D791B1F7-FF03-46A5-BB25-645EDDE03ADF}"/>
              </a:ext>
            </a:extLst>
          </p:cNvPr>
          <p:cNvSpPr>
            <a:spLocks noGrp="1"/>
          </p:cNvSpPr>
          <p:nvPr>
            <p:ph idx="1"/>
          </p:nvPr>
        </p:nvSpPr>
        <p:spPr/>
        <p:txBody>
          <a:bodyPr/>
          <a:lstStyle/>
          <a:p>
            <a:r>
              <a:rPr lang="en-US" dirty="0"/>
              <a:t>A flash flood is defined as a flood that begins within six hours (and often within 3 hours) of heavy rainfall </a:t>
            </a:r>
          </a:p>
          <a:p>
            <a:r>
              <a:rPr lang="en-US" dirty="0"/>
              <a:t>Flash floods can be caused by a number of things, but is most often due to extremely heavy rainfall from thunderstorms </a:t>
            </a:r>
          </a:p>
        </p:txBody>
      </p:sp>
      <p:sp>
        <p:nvSpPr>
          <p:cNvPr id="6" name="Content Placeholder 5">
            <a:extLst>
              <a:ext uri="{FF2B5EF4-FFF2-40B4-BE49-F238E27FC236}">
                <a16:creationId xmlns:a16="http://schemas.microsoft.com/office/drawing/2014/main" id="{EACA29BF-FECF-4DA7-AD1A-B6E7CBE92609}"/>
              </a:ext>
            </a:extLst>
          </p:cNvPr>
          <p:cNvSpPr>
            <a:spLocks noGrp="1"/>
          </p:cNvSpPr>
          <p:nvPr>
            <p:ph sz="quarter" idx="12"/>
          </p:nvPr>
        </p:nvSpPr>
        <p:spPr/>
        <p:txBody>
          <a:bodyPr/>
          <a:lstStyle/>
          <a:p>
            <a:r>
              <a:rPr lang="en-US" dirty="0"/>
              <a:t>PM FL-1</a:t>
            </a:r>
          </a:p>
        </p:txBody>
      </p:sp>
      <p:sp>
        <p:nvSpPr>
          <p:cNvPr id="4" name="Text Placeholder 3">
            <a:extLst>
              <a:ext uri="{FF2B5EF4-FFF2-40B4-BE49-F238E27FC236}">
                <a16:creationId xmlns:a16="http://schemas.microsoft.com/office/drawing/2014/main" id="{9A912F14-6B1B-4D62-8E68-A9B2A91BD574}"/>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D68DC8BB-8C4E-4E4B-9FEA-0B8B428B9B7B}"/>
              </a:ext>
            </a:extLst>
          </p:cNvPr>
          <p:cNvSpPr>
            <a:spLocks noGrp="1"/>
          </p:cNvSpPr>
          <p:nvPr>
            <p:ph type="body" sz="quarter" idx="11"/>
          </p:nvPr>
        </p:nvSpPr>
        <p:spPr/>
        <p:txBody>
          <a:bodyPr/>
          <a:lstStyle/>
          <a:p>
            <a:r>
              <a:rPr lang="en-US" dirty="0"/>
              <a:t>FL-3</a:t>
            </a:r>
          </a:p>
        </p:txBody>
      </p:sp>
    </p:spTree>
    <p:extLst>
      <p:ext uri="{BB962C8B-B14F-4D97-AF65-F5344CB8AC3E}">
        <p14:creationId xmlns:p14="http://schemas.microsoft.com/office/powerpoint/2010/main" val="245481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F427D-E2F2-4C19-A281-596D8E23B9BC}"/>
              </a:ext>
            </a:extLst>
          </p:cNvPr>
          <p:cNvSpPr>
            <a:spLocks noGrp="1"/>
          </p:cNvSpPr>
          <p:nvPr>
            <p:ph type="title"/>
          </p:nvPr>
        </p:nvSpPr>
        <p:spPr/>
        <p:txBody>
          <a:bodyPr/>
          <a:lstStyle/>
          <a:p>
            <a:r>
              <a:rPr lang="en-US" dirty="0"/>
              <a:t>Avalanche Facts</a:t>
            </a:r>
          </a:p>
        </p:txBody>
      </p:sp>
      <p:sp>
        <p:nvSpPr>
          <p:cNvPr id="2" name="Content Placeholder 1">
            <a:extLst>
              <a:ext uri="{FF2B5EF4-FFF2-40B4-BE49-F238E27FC236}">
                <a16:creationId xmlns:a16="http://schemas.microsoft.com/office/drawing/2014/main" id="{52E3AED9-6558-4871-8024-2DEB0160291A}"/>
              </a:ext>
            </a:extLst>
          </p:cNvPr>
          <p:cNvSpPr>
            <a:spLocks noGrp="1"/>
          </p:cNvSpPr>
          <p:nvPr>
            <p:ph idx="1"/>
          </p:nvPr>
        </p:nvSpPr>
        <p:spPr/>
        <p:txBody>
          <a:bodyPr/>
          <a:lstStyle/>
          <a:p>
            <a:r>
              <a:rPr lang="en-US" dirty="0"/>
              <a:t>When an avalanche stops, the snow debris becomes solid like concrete</a:t>
            </a:r>
          </a:p>
          <a:p>
            <a:r>
              <a:rPr lang="en-US" dirty="0"/>
              <a:t>About 90 percent of all avalanches start on slopes of 30 - 45 degrees</a:t>
            </a:r>
          </a:p>
          <a:p>
            <a:r>
              <a:rPr lang="en-US" dirty="0"/>
              <a:t>Avalanche fatalities tend to occur in locations with mountains and significant snow</a:t>
            </a:r>
          </a:p>
        </p:txBody>
      </p:sp>
      <p:sp>
        <p:nvSpPr>
          <p:cNvPr id="11" name="Content Placeholder 10">
            <a:extLst>
              <a:ext uri="{FF2B5EF4-FFF2-40B4-BE49-F238E27FC236}">
                <a16:creationId xmlns:a16="http://schemas.microsoft.com/office/drawing/2014/main" id="{F3EFAAEE-971A-4AAB-89BB-74E2AF9FA65B}"/>
              </a:ext>
            </a:extLst>
          </p:cNvPr>
          <p:cNvSpPr>
            <a:spLocks noGrp="1"/>
          </p:cNvSpPr>
          <p:nvPr>
            <p:ph sz="quarter" idx="12"/>
          </p:nvPr>
        </p:nvSpPr>
        <p:spPr/>
        <p:txBody>
          <a:bodyPr/>
          <a:lstStyle/>
          <a:p>
            <a:r>
              <a:rPr lang="en-US" dirty="0"/>
              <a:t>PM AV-2</a:t>
            </a:r>
          </a:p>
        </p:txBody>
      </p:sp>
      <p:sp>
        <p:nvSpPr>
          <p:cNvPr id="9" name="Text Placeholder 8">
            <a:extLst>
              <a:ext uri="{FF2B5EF4-FFF2-40B4-BE49-F238E27FC236}">
                <a16:creationId xmlns:a16="http://schemas.microsoft.com/office/drawing/2014/main" id="{6F359B6B-EDD8-4988-A3C4-2219C71F3EB6}"/>
              </a:ext>
            </a:extLst>
          </p:cNvPr>
          <p:cNvSpPr>
            <a:spLocks noGrp="1"/>
          </p:cNvSpPr>
          <p:nvPr>
            <p:ph type="body" sz="quarter" idx="10"/>
          </p:nvPr>
        </p:nvSpPr>
        <p:spPr/>
        <p:txBody>
          <a:bodyPr/>
          <a:lstStyle/>
          <a:p>
            <a:r>
              <a:rPr lang="en-US" dirty="0"/>
              <a:t>CERT Hazard Annex: Avalanche</a:t>
            </a:r>
          </a:p>
        </p:txBody>
      </p:sp>
      <p:sp>
        <p:nvSpPr>
          <p:cNvPr id="10" name="Text Placeholder 9">
            <a:extLst>
              <a:ext uri="{FF2B5EF4-FFF2-40B4-BE49-F238E27FC236}">
                <a16:creationId xmlns:a16="http://schemas.microsoft.com/office/drawing/2014/main" id="{4899D5F7-90FB-45DF-8E4F-6C5A8D8CA571}"/>
              </a:ext>
            </a:extLst>
          </p:cNvPr>
          <p:cNvSpPr>
            <a:spLocks noGrp="1"/>
          </p:cNvSpPr>
          <p:nvPr>
            <p:ph type="body" sz="quarter" idx="11"/>
          </p:nvPr>
        </p:nvSpPr>
        <p:spPr/>
        <p:txBody>
          <a:bodyPr/>
          <a:lstStyle/>
          <a:p>
            <a:r>
              <a:rPr lang="en-US" dirty="0"/>
              <a:t>AV-6</a:t>
            </a:r>
          </a:p>
        </p:txBody>
      </p:sp>
    </p:spTree>
    <p:extLst>
      <p:ext uri="{BB962C8B-B14F-4D97-AF65-F5344CB8AC3E}">
        <p14:creationId xmlns:p14="http://schemas.microsoft.com/office/powerpoint/2010/main" val="32137244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DF6B8-0994-4D78-AF80-6F12305545DA}"/>
              </a:ext>
            </a:extLst>
          </p:cNvPr>
          <p:cNvSpPr>
            <a:spLocks noGrp="1"/>
          </p:cNvSpPr>
          <p:nvPr>
            <p:ph type="title"/>
          </p:nvPr>
        </p:nvSpPr>
        <p:spPr/>
        <p:txBody>
          <a:bodyPr/>
          <a:lstStyle/>
          <a:p>
            <a:r>
              <a:rPr lang="en-US" dirty="0"/>
              <a:t>Flood Impacts</a:t>
            </a:r>
          </a:p>
        </p:txBody>
      </p:sp>
      <p:sp>
        <p:nvSpPr>
          <p:cNvPr id="2" name="Content Placeholder 1">
            <a:extLst>
              <a:ext uri="{FF2B5EF4-FFF2-40B4-BE49-F238E27FC236}">
                <a16:creationId xmlns:a16="http://schemas.microsoft.com/office/drawing/2014/main" id="{5B4DE071-1ACB-49FA-9BFA-D7B4A15BC70C}"/>
              </a:ext>
            </a:extLst>
          </p:cNvPr>
          <p:cNvSpPr>
            <a:spLocks noGrp="1"/>
          </p:cNvSpPr>
          <p:nvPr>
            <p:ph idx="1"/>
          </p:nvPr>
        </p:nvSpPr>
        <p:spPr/>
        <p:txBody>
          <a:bodyPr/>
          <a:lstStyle/>
          <a:p>
            <a:r>
              <a:rPr lang="en-US" dirty="0"/>
              <a:t>Fatalities </a:t>
            </a:r>
          </a:p>
          <a:p>
            <a:pPr lvl="1"/>
            <a:r>
              <a:rPr lang="en-US" dirty="0"/>
              <a:t>The annual average lives lost due to flooding is about 100 per year in the United States </a:t>
            </a:r>
          </a:p>
          <a:p>
            <a:r>
              <a:rPr lang="en-US" dirty="0"/>
              <a:t>Disruptions</a:t>
            </a:r>
          </a:p>
          <a:p>
            <a:pPr lvl="1"/>
            <a:r>
              <a:rPr lang="en-US" dirty="0"/>
              <a:t>Interrupts transportation, power, other utilities, and general daily life </a:t>
            </a:r>
          </a:p>
          <a:p>
            <a:pPr lvl="1"/>
            <a:r>
              <a:rPr lang="en-US" dirty="0"/>
              <a:t>Generates economic losses from damages to structures (residences and businesses) and roadways, and from lost business revenue </a:t>
            </a:r>
          </a:p>
        </p:txBody>
      </p:sp>
      <p:sp>
        <p:nvSpPr>
          <p:cNvPr id="6" name="Content Placeholder 5">
            <a:extLst>
              <a:ext uri="{FF2B5EF4-FFF2-40B4-BE49-F238E27FC236}">
                <a16:creationId xmlns:a16="http://schemas.microsoft.com/office/drawing/2014/main" id="{E0407EA3-6596-4F19-BDF6-690E8E39C194}"/>
              </a:ext>
            </a:extLst>
          </p:cNvPr>
          <p:cNvSpPr>
            <a:spLocks noGrp="1"/>
          </p:cNvSpPr>
          <p:nvPr>
            <p:ph sz="quarter" idx="12"/>
          </p:nvPr>
        </p:nvSpPr>
        <p:spPr/>
        <p:txBody>
          <a:bodyPr/>
          <a:lstStyle/>
          <a:p>
            <a:r>
              <a:rPr lang="en-US" dirty="0"/>
              <a:t>PM FL-2</a:t>
            </a:r>
          </a:p>
        </p:txBody>
      </p:sp>
      <p:sp>
        <p:nvSpPr>
          <p:cNvPr id="4" name="Text Placeholder 3">
            <a:extLst>
              <a:ext uri="{FF2B5EF4-FFF2-40B4-BE49-F238E27FC236}">
                <a16:creationId xmlns:a16="http://schemas.microsoft.com/office/drawing/2014/main" id="{EE799846-FB28-499D-AD59-1526FDCF39EA}"/>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4B6AED5B-817B-45F7-AA0A-C7C33A689ED2}"/>
              </a:ext>
            </a:extLst>
          </p:cNvPr>
          <p:cNvSpPr>
            <a:spLocks noGrp="1"/>
          </p:cNvSpPr>
          <p:nvPr>
            <p:ph type="body" sz="quarter" idx="11"/>
          </p:nvPr>
        </p:nvSpPr>
        <p:spPr/>
        <p:txBody>
          <a:bodyPr/>
          <a:lstStyle/>
          <a:p>
            <a:r>
              <a:rPr lang="en-US" dirty="0"/>
              <a:t>FL-4</a:t>
            </a:r>
          </a:p>
        </p:txBody>
      </p:sp>
    </p:spTree>
    <p:extLst>
      <p:ext uri="{BB962C8B-B14F-4D97-AF65-F5344CB8AC3E}">
        <p14:creationId xmlns:p14="http://schemas.microsoft.com/office/powerpoint/2010/main" val="30528473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E7638-00DD-4FB6-A37A-CDC57B6C5166}"/>
              </a:ext>
            </a:extLst>
          </p:cNvPr>
          <p:cNvSpPr>
            <a:spLocks noGrp="1"/>
          </p:cNvSpPr>
          <p:nvPr>
            <p:ph type="title"/>
          </p:nvPr>
        </p:nvSpPr>
        <p:spPr/>
        <p:txBody>
          <a:bodyPr/>
          <a:lstStyle/>
          <a:p>
            <a:r>
              <a:rPr lang="en-US" dirty="0"/>
              <a:t>Types of Warnings</a:t>
            </a:r>
          </a:p>
        </p:txBody>
      </p:sp>
      <p:sp>
        <p:nvSpPr>
          <p:cNvPr id="2" name="Content Placeholder 1">
            <a:extLst>
              <a:ext uri="{FF2B5EF4-FFF2-40B4-BE49-F238E27FC236}">
                <a16:creationId xmlns:a16="http://schemas.microsoft.com/office/drawing/2014/main" id="{574B11A6-CF4B-4944-90FB-46CD7A0BC646}"/>
              </a:ext>
            </a:extLst>
          </p:cNvPr>
          <p:cNvSpPr>
            <a:spLocks noGrp="1"/>
          </p:cNvSpPr>
          <p:nvPr>
            <p:ph idx="1"/>
          </p:nvPr>
        </p:nvSpPr>
        <p:spPr/>
        <p:txBody>
          <a:bodyPr/>
          <a:lstStyle/>
          <a:p>
            <a:r>
              <a:rPr lang="en-US" dirty="0"/>
              <a:t>A </a:t>
            </a:r>
            <a:r>
              <a:rPr lang="en-US" b="1" dirty="0"/>
              <a:t>flood warning</a:t>
            </a:r>
            <a:r>
              <a:rPr lang="en-US" dirty="0"/>
              <a:t> is issued when flooding is imminent or occurring </a:t>
            </a:r>
          </a:p>
          <a:p>
            <a:r>
              <a:rPr lang="en-US" dirty="0"/>
              <a:t>A </a:t>
            </a:r>
            <a:r>
              <a:rPr lang="en-US" b="1" dirty="0"/>
              <a:t>flash-flood warning</a:t>
            </a:r>
            <a:r>
              <a:rPr lang="en-US" dirty="0"/>
              <a:t> is issued when flash-flooding is imminent or occurring </a:t>
            </a:r>
          </a:p>
        </p:txBody>
      </p:sp>
      <p:sp>
        <p:nvSpPr>
          <p:cNvPr id="6" name="Content Placeholder 5">
            <a:extLst>
              <a:ext uri="{FF2B5EF4-FFF2-40B4-BE49-F238E27FC236}">
                <a16:creationId xmlns:a16="http://schemas.microsoft.com/office/drawing/2014/main" id="{35CADBAE-BCFA-4B2D-9BB9-894FE7D88FF6}"/>
              </a:ext>
            </a:extLst>
          </p:cNvPr>
          <p:cNvSpPr>
            <a:spLocks noGrp="1"/>
          </p:cNvSpPr>
          <p:nvPr>
            <p:ph sz="quarter" idx="12"/>
          </p:nvPr>
        </p:nvSpPr>
        <p:spPr/>
        <p:txBody>
          <a:bodyPr/>
          <a:lstStyle/>
          <a:p>
            <a:r>
              <a:rPr lang="en-US" dirty="0"/>
              <a:t>PM FL-2</a:t>
            </a:r>
          </a:p>
        </p:txBody>
      </p:sp>
      <p:sp>
        <p:nvSpPr>
          <p:cNvPr id="4" name="Text Placeholder 3">
            <a:extLst>
              <a:ext uri="{FF2B5EF4-FFF2-40B4-BE49-F238E27FC236}">
                <a16:creationId xmlns:a16="http://schemas.microsoft.com/office/drawing/2014/main" id="{CB0C20EC-8FDE-4AF8-9DCE-1CCFCC7BF17A}"/>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50122F09-1922-458D-8295-F4CDD2B8397A}"/>
              </a:ext>
            </a:extLst>
          </p:cNvPr>
          <p:cNvSpPr>
            <a:spLocks noGrp="1"/>
          </p:cNvSpPr>
          <p:nvPr>
            <p:ph type="body" sz="quarter" idx="11"/>
          </p:nvPr>
        </p:nvSpPr>
        <p:spPr/>
        <p:txBody>
          <a:bodyPr/>
          <a:lstStyle/>
          <a:p>
            <a:r>
              <a:rPr lang="en-US" dirty="0"/>
              <a:t>FL-5</a:t>
            </a:r>
          </a:p>
        </p:txBody>
      </p:sp>
    </p:spTree>
    <p:extLst>
      <p:ext uri="{BB962C8B-B14F-4D97-AF65-F5344CB8AC3E}">
        <p14:creationId xmlns:p14="http://schemas.microsoft.com/office/powerpoint/2010/main" val="32536929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E1398-3127-47BE-961D-CC371B3AE7A0}"/>
              </a:ext>
            </a:extLst>
          </p:cNvPr>
          <p:cNvSpPr>
            <a:spLocks noGrp="1"/>
          </p:cNvSpPr>
          <p:nvPr>
            <p:ph type="title"/>
          </p:nvPr>
        </p:nvSpPr>
        <p:spPr/>
        <p:txBody>
          <a:bodyPr/>
          <a:lstStyle/>
          <a:p>
            <a:r>
              <a:rPr lang="en-US" dirty="0"/>
              <a:t>Flood Preparedness</a:t>
            </a:r>
          </a:p>
        </p:txBody>
      </p:sp>
      <p:sp>
        <p:nvSpPr>
          <p:cNvPr id="2" name="Content Placeholder 1">
            <a:extLst>
              <a:ext uri="{FF2B5EF4-FFF2-40B4-BE49-F238E27FC236}">
                <a16:creationId xmlns:a16="http://schemas.microsoft.com/office/drawing/2014/main" id="{0A3E36C4-476A-4488-BB75-848AB4DAAC61}"/>
              </a:ext>
            </a:extLst>
          </p:cNvPr>
          <p:cNvSpPr>
            <a:spLocks noGrp="1"/>
          </p:cNvSpPr>
          <p:nvPr>
            <p:ph idx="1"/>
          </p:nvPr>
        </p:nvSpPr>
        <p:spPr/>
        <p:txBody>
          <a:bodyPr/>
          <a:lstStyle/>
          <a:p>
            <a:r>
              <a:rPr lang="en-US" dirty="0"/>
              <a:t>Know the flood risk in the area </a:t>
            </a:r>
          </a:p>
          <a:p>
            <a:r>
              <a:rPr lang="en-US" dirty="0"/>
              <a:t>Plan for evacuation, for getting to high ground or to a high floor, and/or for sheltering where you are, depending upon the threat and your elevation  </a:t>
            </a:r>
          </a:p>
          <a:p>
            <a:r>
              <a:rPr lang="en-US" dirty="0"/>
              <a:t>Prepare a flood evacuation plan  </a:t>
            </a:r>
          </a:p>
          <a:p>
            <a:pPr lvl="1"/>
            <a:r>
              <a:rPr lang="en-US" dirty="0"/>
              <a:t>Include your local community’s evacuation plan as part of your evacuation planning  </a:t>
            </a:r>
          </a:p>
        </p:txBody>
      </p:sp>
      <p:sp>
        <p:nvSpPr>
          <p:cNvPr id="6" name="Content Placeholder 5">
            <a:extLst>
              <a:ext uri="{FF2B5EF4-FFF2-40B4-BE49-F238E27FC236}">
                <a16:creationId xmlns:a16="http://schemas.microsoft.com/office/drawing/2014/main" id="{AD49DBD4-5CE3-480A-B436-EA2ED6A60DC0}"/>
              </a:ext>
            </a:extLst>
          </p:cNvPr>
          <p:cNvSpPr>
            <a:spLocks noGrp="1"/>
          </p:cNvSpPr>
          <p:nvPr>
            <p:ph sz="quarter" idx="12"/>
          </p:nvPr>
        </p:nvSpPr>
        <p:spPr/>
        <p:txBody>
          <a:bodyPr/>
          <a:lstStyle/>
          <a:p>
            <a:r>
              <a:rPr lang="en-US" dirty="0"/>
              <a:t>PM FL-3</a:t>
            </a:r>
          </a:p>
        </p:txBody>
      </p:sp>
      <p:sp>
        <p:nvSpPr>
          <p:cNvPr id="4" name="Text Placeholder 3">
            <a:extLst>
              <a:ext uri="{FF2B5EF4-FFF2-40B4-BE49-F238E27FC236}">
                <a16:creationId xmlns:a16="http://schemas.microsoft.com/office/drawing/2014/main" id="{E9694693-DE5A-4386-B6BA-E20378694B63}"/>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F9E8E7E8-1011-4887-8990-BB24025516A7}"/>
              </a:ext>
            </a:extLst>
          </p:cNvPr>
          <p:cNvSpPr>
            <a:spLocks noGrp="1"/>
          </p:cNvSpPr>
          <p:nvPr>
            <p:ph type="body" sz="quarter" idx="11"/>
          </p:nvPr>
        </p:nvSpPr>
        <p:spPr/>
        <p:txBody>
          <a:bodyPr/>
          <a:lstStyle/>
          <a:p>
            <a:r>
              <a:rPr lang="en-US" dirty="0"/>
              <a:t>FL-6</a:t>
            </a:r>
          </a:p>
        </p:txBody>
      </p:sp>
    </p:spTree>
    <p:extLst>
      <p:ext uri="{BB962C8B-B14F-4D97-AF65-F5344CB8AC3E}">
        <p14:creationId xmlns:p14="http://schemas.microsoft.com/office/powerpoint/2010/main" val="23811597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E1398-3127-47BE-961D-CC371B3AE7A0}"/>
              </a:ext>
            </a:extLst>
          </p:cNvPr>
          <p:cNvSpPr>
            <a:spLocks noGrp="1"/>
          </p:cNvSpPr>
          <p:nvPr>
            <p:ph type="title"/>
          </p:nvPr>
        </p:nvSpPr>
        <p:spPr/>
        <p:txBody>
          <a:bodyPr>
            <a:normAutofit/>
          </a:bodyPr>
          <a:lstStyle/>
          <a:p>
            <a:r>
              <a:rPr lang="en-US" dirty="0"/>
              <a:t>Flood Preparedness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0A3E36C4-476A-4488-BB75-848AB4DAAC61}"/>
              </a:ext>
            </a:extLst>
          </p:cNvPr>
          <p:cNvSpPr>
            <a:spLocks noGrp="1"/>
          </p:cNvSpPr>
          <p:nvPr>
            <p:ph idx="1"/>
          </p:nvPr>
        </p:nvSpPr>
        <p:spPr/>
        <p:txBody>
          <a:bodyPr/>
          <a:lstStyle/>
          <a:p>
            <a:r>
              <a:rPr lang="en-US" dirty="0"/>
              <a:t>Learn and practice driving the local flood evacuation routes, which provide the best means of escaping floodwaters </a:t>
            </a:r>
          </a:p>
          <a:p>
            <a:r>
              <a:rPr lang="en-US" dirty="0"/>
              <a:t>Obtain flood insurance if living in a floodplain  </a:t>
            </a:r>
          </a:p>
          <a:p>
            <a:r>
              <a:rPr lang="en-US" dirty="0"/>
              <a:t>Keep important documents in a water-proof container </a:t>
            </a:r>
          </a:p>
          <a:p>
            <a:r>
              <a:rPr lang="en-US" dirty="0"/>
              <a:t>Check portable radio for current information and emergency messages </a:t>
            </a:r>
          </a:p>
        </p:txBody>
      </p:sp>
      <p:sp>
        <p:nvSpPr>
          <p:cNvPr id="6" name="Content Placeholder 5">
            <a:extLst>
              <a:ext uri="{FF2B5EF4-FFF2-40B4-BE49-F238E27FC236}">
                <a16:creationId xmlns:a16="http://schemas.microsoft.com/office/drawing/2014/main" id="{AD49DBD4-5CE3-480A-B436-EA2ED6A60DC0}"/>
              </a:ext>
            </a:extLst>
          </p:cNvPr>
          <p:cNvSpPr>
            <a:spLocks noGrp="1"/>
          </p:cNvSpPr>
          <p:nvPr>
            <p:ph sz="quarter" idx="12"/>
          </p:nvPr>
        </p:nvSpPr>
        <p:spPr/>
        <p:txBody>
          <a:bodyPr/>
          <a:lstStyle/>
          <a:p>
            <a:r>
              <a:rPr lang="en-US" dirty="0"/>
              <a:t>PM FL-3</a:t>
            </a:r>
          </a:p>
        </p:txBody>
      </p:sp>
      <p:sp>
        <p:nvSpPr>
          <p:cNvPr id="4" name="Text Placeholder 3">
            <a:extLst>
              <a:ext uri="{FF2B5EF4-FFF2-40B4-BE49-F238E27FC236}">
                <a16:creationId xmlns:a16="http://schemas.microsoft.com/office/drawing/2014/main" id="{E9694693-DE5A-4386-B6BA-E20378694B63}"/>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F9E8E7E8-1011-4887-8990-BB24025516A7}"/>
              </a:ext>
            </a:extLst>
          </p:cNvPr>
          <p:cNvSpPr>
            <a:spLocks noGrp="1"/>
          </p:cNvSpPr>
          <p:nvPr>
            <p:ph type="body" sz="quarter" idx="11"/>
          </p:nvPr>
        </p:nvSpPr>
        <p:spPr/>
        <p:txBody>
          <a:bodyPr/>
          <a:lstStyle/>
          <a:p>
            <a:r>
              <a:rPr lang="en-US" dirty="0"/>
              <a:t>FL-7</a:t>
            </a:r>
          </a:p>
        </p:txBody>
      </p:sp>
    </p:spTree>
    <p:extLst>
      <p:ext uri="{BB962C8B-B14F-4D97-AF65-F5344CB8AC3E}">
        <p14:creationId xmlns:p14="http://schemas.microsoft.com/office/powerpoint/2010/main" val="22659126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p:txBody>
          <a:bodyPr/>
          <a:lstStyle/>
          <a:p>
            <a:r>
              <a:rPr lang="en-US" dirty="0"/>
              <a:t>Protecting Property</a:t>
            </a:r>
          </a:p>
        </p:txBody>
      </p:sp>
      <p:sp>
        <p:nvSpPr>
          <p:cNvPr id="2" name="Content Placeholder 1">
            <a:extLst>
              <a:ext uri="{FF2B5EF4-FFF2-40B4-BE49-F238E27FC236}">
                <a16:creationId xmlns:a16="http://schemas.microsoft.com/office/drawing/2014/main" id="{F48CAF77-BA7A-47BE-A33C-740BC046B4DC}"/>
              </a:ext>
            </a:extLst>
          </p:cNvPr>
          <p:cNvSpPr>
            <a:spLocks noGrp="1"/>
          </p:cNvSpPr>
          <p:nvPr>
            <p:ph idx="1"/>
          </p:nvPr>
        </p:nvSpPr>
        <p:spPr/>
        <p:txBody>
          <a:bodyPr/>
          <a:lstStyle/>
          <a:p>
            <a:r>
              <a:rPr lang="en-US" dirty="0"/>
              <a:t>Keep gutters and drains free from debris </a:t>
            </a:r>
          </a:p>
          <a:p>
            <a:r>
              <a:rPr lang="en-US" dirty="0"/>
              <a:t>Install check valves </a:t>
            </a:r>
          </a:p>
          <a:p>
            <a:r>
              <a:rPr lang="en-US" dirty="0"/>
              <a:t>Install sump pumps with battery back-up </a:t>
            </a:r>
          </a:p>
          <a:p>
            <a:r>
              <a:rPr lang="en-US" dirty="0"/>
              <a:t>Waterproof the basement floor and walls </a:t>
            </a:r>
          </a:p>
          <a:p>
            <a:r>
              <a:rPr lang="en-US" dirty="0"/>
              <a:t>Move furniture and other items to a higher level </a:t>
            </a:r>
          </a:p>
          <a:p>
            <a:r>
              <a:rPr lang="en-US" dirty="0"/>
              <a:t>Elevate the furnace, water heater, and electric panel  </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12"/>
          </p:nvPr>
        </p:nvSpPr>
        <p:spPr/>
        <p:txBody>
          <a:bodyPr/>
          <a:lstStyle/>
          <a:p>
            <a:r>
              <a:rPr lang="en-US" dirty="0"/>
              <a:t>PM FL-3</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11"/>
          </p:nvPr>
        </p:nvSpPr>
        <p:spPr/>
        <p:txBody>
          <a:bodyPr/>
          <a:lstStyle/>
          <a:p>
            <a:r>
              <a:rPr lang="en-US" dirty="0"/>
              <a:t>FL-8</a:t>
            </a:r>
          </a:p>
        </p:txBody>
      </p:sp>
    </p:spTree>
    <p:extLst>
      <p:ext uri="{BB962C8B-B14F-4D97-AF65-F5344CB8AC3E}">
        <p14:creationId xmlns:p14="http://schemas.microsoft.com/office/powerpoint/2010/main" val="9930808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p:txBody>
          <a:bodyPr/>
          <a:lstStyle/>
          <a:p>
            <a:r>
              <a:rPr lang="en-US" dirty="0"/>
              <a:t>If You Must Evacuate</a:t>
            </a:r>
          </a:p>
        </p:txBody>
      </p:sp>
      <p:sp>
        <p:nvSpPr>
          <p:cNvPr id="2" name="Content Placeholder 1">
            <a:extLst>
              <a:ext uri="{FF2B5EF4-FFF2-40B4-BE49-F238E27FC236}">
                <a16:creationId xmlns:a16="http://schemas.microsoft.com/office/drawing/2014/main" id="{FC1BB0E8-80D6-4DAE-B3E6-51E00AF32597}"/>
              </a:ext>
            </a:extLst>
          </p:cNvPr>
          <p:cNvSpPr>
            <a:spLocks noGrp="1"/>
          </p:cNvSpPr>
          <p:nvPr>
            <p:ph idx="1"/>
          </p:nvPr>
        </p:nvSpPr>
        <p:spPr>
          <a:xfrm>
            <a:off x="315142" y="1521229"/>
            <a:ext cx="5028645" cy="4781145"/>
          </a:xfrm>
        </p:spPr>
        <p:txBody>
          <a:bodyPr/>
          <a:lstStyle/>
          <a:p>
            <a:r>
              <a:rPr lang="en-US" dirty="0"/>
              <a:t>If told to evacuate, do so immediately </a:t>
            </a:r>
          </a:p>
          <a:p>
            <a:r>
              <a:rPr lang="en-US" dirty="0"/>
              <a:t>Do not walk, swim, or drive through flood waters. </a:t>
            </a:r>
            <a:r>
              <a:rPr lang="en-US" b="1" dirty="0"/>
              <a:t>Turn Around, Don’t Drown</a:t>
            </a:r>
            <a:r>
              <a:rPr lang="en-US" dirty="0"/>
              <a:t>!</a:t>
            </a:r>
          </a:p>
          <a:p>
            <a:r>
              <a:rPr lang="en-US" dirty="0"/>
              <a:t>Remember that 12 inches of moving water can wash a car away and 6 inches of fast moving water can knock an adult off his or her feet </a:t>
            </a:r>
          </a:p>
        </p:txBody>
      </p:sp>
      <p:pic>
        <p:nvPicPr>
          <p:cNvPr id="8" name="Picture 7" descr="Photo of a yellow diamond-shaped sign that says: &quot;When flooded turn around don't drown.&quot;">
            <a:extLst>
              <a:ext uri="{FF2B5EF4-FFF2-40B4-BE49-F238E27FC236}">
                <a16:creationId xmlns:a16="http://schemas.microsoft.com/office/drawing/2014/main" id="{D3E6BAB8-60EB-41F7-BA8E-21FD70BBAE3F}"/>
              </a:ext>
            </a:extLst>
          </p:cNvPr>
          <p:cNvPicPr>
            <a:picLocks noChangeAspect="1"/>
          </p:cNvPicPr>
          <p:nvPr/>
        </p:nvPicPr>
        <p:blipFill>
          <a:blip r:embed="rId2"/>
          <a:stretch>
            <a:fillRect/>
          </a:stretch>
        </p:blipFill>
        <p:spPr>
          <a:xfrm>
            <a:off x="5841942" y="2200275"/>
            <a:ext cx="2381250" cy="2457450"/>
          </a:xfrm>
          <a:prstGeom prst="rect">
            <a:avLst/>
          </a:prstGeom>
        </p:spPr>
      </p:pic>
      <p:sp>
        <p:nvSpPr>
          <p:cNvPr id="6" name="Content Placeholder 5">
            <a:extLst>
              <a:ext uri="{FF2B5EF4-FFF2-40B4-BE49-F238E27FC236}">
                <a16:creationId xmlns:a16="http://schemas.microsoft.com/office/drawing/2014/main" id="{67B0A2A3-1C6A-4CC0-9793-20B2DD2ED4DE}"/>
              </a:ext>
            </a:extLst>
          </p:cNvPr>
          <p:cNvSpPr>
            <a:spLocks noGrp="1"/>
          </p:cNvSpPr>
          <p:nvPr>
            <p:ph sz="quarter" idx="12"/>
          </p:nvPr>
        </p:nvSpPr>
        <p:spPr/>
        <p:txBody>
          <a:bodyPr/>
          <a:lstStyle/>
          <a:p>
            <a:r>
              <a:rPr lang="en-US" dirty="0"/>
              <a:t>PM FL-4</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11"/>
          </p:nvPr>
        </p:nvSpPr>
        <p:spPr/>
        <p:txBody>
          <a:bodyPr/>
          <a:lstStyle/>
          <a:p>
            <a:r>
              <a:rPr lang="en-US" dirty="0"/>
              <a:t>FL-9</a:t>
            </a:r>
          </a:p>
        </p:txBody>
      </p:sp>
    </p:spTree>
    <p:extLst>
      <p:ext uri="{BB962C8B-B14F-4D97-AF65-F5344CB8AC3E}">
        <p14:creationId xmlns:p14="http://schemas.microsoft.com/office/powerpoint/2010/main" val="28846591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a:xfrm>
            <a:off x="315142" y="320678"/>
            <a:ext cx="5958067" cy="1017672"/>
          </a:xfrm>
        </p:spPr>
        <p:txBody>
          <a:bodyPr>
            <a:normAutofit/>
          </a:bodyPr>
          <a:lstStyle/>
          <a:p>
            <a:r>
              <a:rPr lang="en-US" dirty="0"/>
              <a:t>If You Must Evacuate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FC1BB0E8-80D6-4DAE-B3E6-51E00AF32597}"/>
              </a:ext>
            </a:extLst>
          </p:cNvPr>
          <p:cNvSpPr>
            <a:spLocks noGrp="1"/>
          </p:cNvSpPr>
          <p:nvPr>
            <p:ph idx="1"/>
          </p:nvPr>
        </p:nvSpPr>
        <p:spPr/>
        <p:txBody>
          <a:bodyPr/>
          <a:lstStyle/>
          <a:p>
            <a:r>
              <a:rPr lang="en-US" dirty="0"/>
              <a:t>If in a vehicle and floodwater is blocking your evacuation route, turn around safely and go to a building on high ground </a:t>
            </a:r>
          </a:p>
          <a:p>
            <a:r>
              <a:rPr lang="en-US" dirty="0"/>
              <a:t>If your vehicle is trapped in rapidly moving water, stay in the vehicle  </a:t>
            </a:r>
          </a:p>
          <a:p>
            <a:pPr lvl="1"/>
            <a:r>
              <a:rPr lang="en-US" dirty="0"/>
              <a:t>If water is rising inside the vehicle, seek refuge on the roof </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12"/>
          </p:nvPr>
        </p:nvSpPr>
        <p:spPr/>
        <p:txBody>
          <a:bodyPr/>
          <a:lstStyle/>
          <a:p>
            <a:r>
              <a:rPr lang="en-US" dirty="0"/>
              <a:t>PM FL-4</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11"/>
          </p:nvPr>
        </p:nvSpPr>
        <p:spPr/>
        <p:txBody>
          <a:bodyPr/>
          <a:lstStyle/>
          <a:p>
            <a:r>
              <a:rPr lang="en-US" dirty="0"/>
              <a:t>FL-10</a:t>
            </a:r>
          </a:p>
        </p:txBody>
      </p:sp>
    </p:spTree>
    <p:extLst>
      <p:ext uri="{BB962C8B-B14F-4D97-AF65-F5344CB8AC3E}">
        <p14:creationId xmlns:p14="http://schemas.microsoft.com/office/powerpoint/2010/main" val="10622066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p:txBody>
          <a:bodyPr/>
          <a:lstStyle/>
          <a:p>
            <a:r>
              <a:rPr lang="en-US" dirty="0"/>
              <a:t>During a Flood</a:t>
            </a:r>
          </a:p>
        </p:txBody>
      </p:sp>
      <p:sp>
        <p:nvSpPr>
          <p:cNvPr id="2" name="Content Placeholder 1">
            <a:extLst>
              <a:ext uri="{FF2B5EF4-FFF2-40B4-BE49-F238E27FC236}">
                <a16:creationId xmlns:a16="http://schemas.microsoft.com/office/drawing/2014/main" id="{7DEB4B2B-87B0-411C-B46A-4B665E33292E}"/>
              </a:ext>
            </a:extLst>
          </p:cNvPr>
          <p:cNvSpPr>
            <a:spLocks noGrp="1"/>
          </p:cNvSpPr>
          <p:nvPr>
            <p:ph idx="1"/>
          </p:nvPr>
        </p:nvSpPr>
        <p:spPr/>
        <p:txBody>
          <a:bodyPr/>
          <a:lstStyle/>
          <a:p>
            <a:r>
              <a:rPr lang="en-US" dirty="0"/>
              <a:t>If trapped in a building, go to the highest level of the building. Avoid basements and lower floors, but do not climb into a closed attic as you may become trapped by rising floodwater </a:t>
            </a:r>
          </a:p>
          <a:p>
            <a:r>
              <a:rPr lang="en-US" dirty="0"/>
              <a:t>If outdoors, move to higher ground </a:t>
            </a:r>
          </a:p>
          <a:p>
            <a:pPr lvl="1"/>
            <a:r>
              <a:rPr lang="en-US" dirty="0"/>
              <a:t>Stay out of areas subject to flooding, including streams, drainage channels, canyons, and even dips in the road </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12"/>
          </p:nvPr>
        </p:nvSpPr>
        <p:spPr/>
        <p:txBody>
          <a:bodyPr/>
          <a:lstStyle/>
          <a:p>
            <a:r>
              <a:rPr lang="en-US" dirty="0"/>
              <a:t>PM FL-4</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11"/>
          </p:nvPr>
        </p:nvSpPr>
        <p:spPr/>
        <p:txBody>
          <a:bodyPr/>
          <a:lstStyle/>
          <a:p>
            <a:r>
              <a:rPr lang="en-US" dirty="0"/>
              <a:t>FL-11</a:t>
            </a:r>
          </a:p>
        </p:txBody>
      </p:sp>
    </p:spTree>
    <p:extLst>
      <p:ext uri="{BB962C8B-B14F-4D97-AF65-F5344CB8AC3E}">
        <p14:creationId xmlns:p14="http://schemas.microsoft.com/office/powerpoint/2010/main" val="38827461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p:txBody>
          <a:bodyPr>
            <a:normAutofit/>
          </a:bodyPr>
          <a:lstStyle/>
          <a:p>
            <a:r>
              <a:rPr lang="en-US" dirty="0"/>
              <a:t>During a Flood </a:t>
            </a:r>
            <a:r>
              <a:rPr lang="en-US" sz="600" dirty="0">
                <a:solidFill>
                  <a:srgbClr val="448431"/>
                </a:solidFill>
              </a:rPr>
              <a:t>(continued)</a:t>
            </a:r>
          </a:p>
        </p:txBody>
      </p:sp>
      <p:sp>
        <p:nvSpPr>
          <p:cNvPr id="2" name="Content Placeholder 1">
            <a:extLst>
              <a:ext uri="{FF2B5EF4-FFF2-40B4-BE49-F238E27FC236}">
                <a16:creationId xmlns:a16="http://schemas.microsoft.com/office/drawing/2014/main" id="{7DEB4B2B-87B0-411C-B46A-4B665E33292E}"/>
              </a:ext>
            </a:extLst>
          </p:cNvPr>
          <p:cNvSpPr>
            <a:spLocks noGrp="1"/>
          </p:cNvSpPr>
          <p:nvPr>
            <p:ph idx="1"/>
          </p:nvPr>
        </p:nvSpPr>
        <p:spPr/>
        <p:txBody>
          <a:bodyPr/>
          <a:lstStyle/>
          <a:p>
            <a:r>
              <a:rPr lang="en-US" dirty="0"/>
              <a:t>Stay off bridges over fast-moving water </a:t>
            </a:r>
          </a:p>
          <a:p>
            <a:pPr lvl="1"/>
            <a:r>
              <a:rPr lang="en-US" dirty="0"/>
              <a:t>Fast moving water can remove large amounts of foundation material from under the footings and cause the bridge to become unstable </a:t>
            </a:r>
          </a:p>
          <a:p>
            <a:r>
              <a:rPr lang="en-US" dirty="0"/>
              <a:t>Keep away from waterways </a:t>
            </a:r>
          </a:p>
          <a:p>
            <a:r>
              <a:rPr lang="en-US" dirty="0"/>
              <a:t>Pay attention to barricades </a:t>
            </a:r>
          </a:p>
          <a:p>
            <a:pPr lvl="1"/>
            <a:r>
              <a:rPr lang="en-US" dirty="0"/>
              <a:t>Never drive around barricades </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12"/>
          </p:nvPr>
        </p:nvSpPr>
        <p:spPr/>
        <p:txBody>
          <a:bodyPr/>
          <a:lstStyle/>
          <a:p>
            <a:r>
              <a:rPr lang="en-US" dirty="0"/>
              <a:t>PM FL-4</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11"/>
          </p:nvPr>
        </p:nvSpPr>
        <p:spPr/>
        <p:txBody>
          <a:bodyPr/>
          <a:lstStyle/>
          <a:p>
            <a:r>
              <a:rPr lang="en-US" dirty="0"/>
              <a:t>FL-12</a:t>
            </a:r>
          </a:p>
        </p:txBody>
      </p:sp>
    </p:spTree>
    <p:extLst>
      <p:ext uri="{BB962C8B-B14F-4D97-AF65-F5344CB8AC3E}">
        <p14:creationId xmlns:p14="http://schemas.microsoft.com/office/powerpoint/2010/main" val="7703725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lstStyle/>
          <a:p>
            <a:r>
              <a:rPr lang="en-US" dirty="0"/>
              <a:t>After a Flood </a:t>
            </a:r>
            <a:r>
              <a:rPr lang="en-US" dirty="0">
                <a:solidFill>
                  <a:srgbClr val="448431"/>
                </a:solidFill>
              </a:rPr>
              <a:t>(1 of 5)</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a:xfrm>
            <a:off x="315142" y="1521229"/>
            <a:ext cx="8512974" cy="4781145"/>
          </a:xfrm>
        </p:spPr>
        <p:txBody>
          <a:bodyPr/>
          <a:lstStyle/>
          <a:p>
            <a:r>
              <a:rPr lang="en-US" dirty="0"/>
              <a:t>Stay out of flooded areas </a:t>
            </a:r>
          </a:p>
          <a:p>
            <a:r>
              <a:rPr lang="en-US" dirty="0"/>
              <a:t>Reserve the telephone for emergencies </a:t>
            </a:r>
          </a:p>
          <a:p>
            <a:r>
              <a:rPr lang="en-US" dirty="0"/>
              <a:t>Avoid driving, except in emergencies </a:t>
            </a:r>
          </a:p>
          <a:p>
            <a:r>
              <a:rPr lang="en-US" dirty="0"/>
              <a:t>Wait for authorities to issue an all-clear to say that it is safe to return </a:t>
            </a:r>
          </a:p>
          <a:p>
            <a:r>
              <a:rPr lang="en-US" dirty="0"/>
              <a:t>Be aware that snakes or other animals may be in your house </a:t>
            </a:r>
          </a:p>
          <a:p>
            <a:r>
              <a:rPr lang="en-US" dirty="0"/>
              <a:t>Listen for news reports to learn whether the community’s water supply is safe to drink </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r>
              <a:rPr lang="en-US" dirty="0"/>
              <a:t>PM FL-5</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r>
              <a:rPr lang="en-US" dirty="0"/>
              <a:t>FL-13</a:t>
            </a:r>
          </a:p>
        </p:txBody>
      </p:sp>
    </p:spTree>
    <p:extLst>
      <p:ext uri="{BB962C8B-B14F-4D97-AF65-F5344CB8AC3E}">
        <p14:creationId xmlns:p14="http://schemas.microsoft.com/office/powerpoint/2010/main" val="63045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6B68F-9631-4DDC-B53E-F5557DA9EF9D}"/>
              </a:ext>
            </a:extLst>
          </p:cNvPr>
          <p:cNvSpPr>
            <a:spLocks noGrp="1"/>
          </p:cNvSpPr>
          <p:nvPr>
            <p:ph type="title"/>
          </p:nvPr>
        </p:nvSpPr>
        <p:spPr>
          <a:xfrm>
            <a:off x="315142" y="320678"/>
            <a:ext cx="5952308" cy="1017672"/>
          </a:xfrm>
        </p:spPr>
        <p:txBody>
          <a:bodyPr>
            <a:normAutofit fontScale="90000"/>
          </a:bodyPr>
          <a:lstStyle/>
          <a:p>
            <a:r>
              <a:rPr lang="en-US" dirty="0"/>
              <a:t>Avalanche Preparedness</a:t>
            </a:r>
            <a:r>
              <a:rPr lang="en-US" sz="500" dirty="0"/>
              <a:t> </a:t>
            </a:r>
            <a:r>
              <a:rPr lang="en-US" sz="500" dirty="0">
                <a:solidFill>
                  <a:srgbClr val="448431"/>
                </a:solidFill>
              </a:rPr>
              <a:t>(1 of 5)</a:t>
            </a:r>
            <a:endParaRPr lang="en-US" dirty="0">
              <a:solidFill>
                <a:srgbClr val="448431"/>
              </a:solidFill>
            </a:endParaRPr>
          </a:p>
        </p:txBody>
      </p:sp>
      <p:sp>
        <p:nvSpPr>
          <p:cNvPr id="2" name="Content Placeholder 1">
            <a:extLst>
              <a:ext uri="{FF2B5EF4-FFF2-40B4-BE49-F238E27FC236}">
                <a16:creationId xmlns:a16="http://schemas.microsoft.com/office/drawing/2014/main" id="{227BE225-93DC-44CB-8A44-8F2B8F833F15}"/>
              </a:ext>
            </a:extLst>
          </p:cNvPr>
          <p:cNvSpPr>
            <a:spLocks noGrp="1"/>
          </p:cNvSpPr>
          <p:nvPr>
            <p:ph idx="1"/>
          </p:nvPr>
        </p:nvSpPr>
        <p:spPr/>
        <p:txBody>
          <a:bodyPr/>
          <a:lstStyle/>
          <a:p>
            <a:r>
              <a:rPr lang="en-US" dirty="0"/>
              <a:t>Preparedness is critically important, including having the proper training and equipment, knowing the potential hazards, and obtaining information about conditions</a:t>
            </a:r>
          </a:p>
          <a:p>
            <a:r>
              <a:rPr lang="en-US" dirty="0"/>
              <a:t>Training in how to recognize and avoid avalanches is critical for anyone who goes where avalanches are possible</a:t>
            </a:r>
          </a:p>
          <a:p>
            <a:pPr lvl="1"/>
            <a:r>
              <a:rPr lang="en-US" dirty="0"/>
              <a:t>The National Avalanche Center states “The best way to stay safe is to know the conditions, get the training, carry rescue gear, and stay out of harm’s way”</a:t>
            </a:r>
          </a:p>
        </p:txBody>
      </p:sp>
      <p:sp>
        <p:nvSpPr>
          <p:cNvPr id="9" name="Content Placeholder 8">
            <a:extLst>
              <a:ext uri="{FF2B5EF4-FFF2-40B4-BE49-F238E27FC236}">
                <a16:creationId xmlns:a16="http://schemas.microsoft.com/office/drawing/2014/main" id="{B2F003FA-A7C1-46AC-9BE8-E693EDABED91}"/>
              </a:ext>
            </a:extLst>
          </p:cNvPr>
          <p:cNvSpPr>
            <a:spLocks noGrp="1"/>
          </p:cNvSpPr>
          <p:nvPr>
            <p:ph sz="quarter" idx="12"/>
          </p:nvPr>
        </p:nvSpPr>
        <p:spPr/>
        <p:txBody>
          <a:bodyPr/>
          <a:lstStyle/>
          <a:p>
            <a:r>
              <a:rPr lang="en-US" dirty="0"/>
              <a:t>PM AV-2</a:t>
            </a:r>
          </a:p>
        </p:txBody>
      </p:sp>
      <p:sp>
        <p:nvSpPr>
          <p:cNvPr id="7" name="Text Placeholder 6">
            <a:extLst>
              <a:ext uri="{FF2B5EF4-FFF2-40B4-BE49-F238E27FC236}">
                <a16:creationId xmlns:a16="http://schemas.microsoft.com/office/drawing/2014/main" id="{484E9037-305A-480E-8D6F-38C02B3CB3DD}"/>
              </a:ext>
            </a:extLst>
          </p:cNvPr>
          <p:cNvSpPr>
            <a:spLocks noGrp="1"/>
          </p:cNvSpPr>
          <p:nvPr>
            <p:ph type="body" sz="quarter" idx="10"/>
          </p:nvPr>
        </p:nvSpPr>
        <p:spPr/>
        <p:txBody>
          <a:bodyPr/>
          <a:lstStyle/>
          <a:p>
            <a:r>
              <a:rPr lang="en-US" dirty="0"/>
              <a:t>CERT Hazard Annex: Avalanche</a:t>
            </a:r>
          </a:p>
        </p:txBody>
      </p:sp>
      <p:sp>
        <p:nvSpPr>
          <p:cNvPr id="8" name="Text Placeholder 7">
            <a:extLst>
              <a:ext uri="{FF2B5EF4-FFF2-40B4-BE49-F238E27FC236}">
                <a16:creationId xmlns:a16="http://schemas.microsoft.com/office/drawing/2014/main" id="{62B1F6B6-D4E2-4300-B275-B773EA29121F}"/>
              </a:ext>
            </a:extLst>
          </p:cNvPr>
          <p:cNvSpPr>
            <a:spLocks noGrp="1"/>
          </p:cNvSpPr>
          <p:nvPr>
            <p:ph type="body" sz="quarter" idx="11"/>
          </p:nvPr>
        </p:nvSpPr>
        <p:spPr/>
        <p:txBody>
          <a:bodyPr/>
          <a:lstStyle/>
          <a:p>
            <a:r>
              <a:rPr lang="en-US" dirty="0"/>
              <a:t>AV-7</a:t>
            </a:r>
          </a:p>
        </p:txBody>
      </p:sp>
    </p:spTree>
    <p:extLst>
      <p:ext uri="{BB962C8B-B14F-4D97-AF65-F5344CB8AC3E}">
        <p14:creationId xmlns:p14="http://schemas.microsoft.com/office/powerpoint/2010/main" val="888234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lstStyle/>
          <a:p>
            <a:r>
              <a:rPr lang="en-US" dirty="0"/>
              <a:t>After a Flood </a:t>
            </a:r>
            <a:r>
              <a:rPr lang="en-US" dirty="0">
                <a:solidFill>
                  <a:srgbClr val="448431"/>
                </a:solidFill>
              </a:rPr>
              <a:t>(2 of 5)</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a:xfrm>
            <a:off x="323455" y="1486606"/>
            <a:ext cx="8512974" cy="4781145"/>
          </a:xfrm>
        </p:spPr>
        <p:txBody>
          <a:bodyPr/>
          <a:lstStyle/>
          <a:p>
            <a:r>
              <a:rPr lang="en-US" dirty="0"/>
              <a:t>Avoid wading in floodwater  </a:t>
            </a:r>
          </a:p>
          <a:p>
            <a:pPr lvl="1"/>
            <a:r>
              <a:rPr lang="en-US" dirty="0"/>
              <a:t>It can be contaminated with oil, gasoline, or sewage </a:t>
            </a:r>
          </a:p>
          <a:p>
            <a:r>
              <a:rPr lang="en-US" dirty="0"/>
              <a:t>Watch for dangerous debris (e.g., broken glass, metal fragments), dead animals, or venomous snakes that may be in floodwaters  </a:t>
            </a:r>
          </a:p>
          <a:p>
            <a:pPr lvl="1"/>
            <a:r>
              <a:rPr lang="en-US" dirty="0"/>
              <a:t>Before walking through debris, use a stick to check for hidden dangers  </a:t>
            </a:r>
          </a:p>
          <a:p>
            <a:pPr lvl="1"/>
            <a:r>
              <a:rPr lang="en-US" dirty="0"/>
              <a:t>Underground or downed power lines may electrically charge the water </a:t>
            </a:r>
          </a:p>
          <a:p>
            <a:r>
              <a:rPr lang="en-US" dirty="0"/>
              <a:t>Use a generator or other gasoline-powered machinery ONLY outdoors and away from windows </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r>
              <a:rPr lang="en-US" dirty="0"/>
              <a:t>PM FL-5</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r>
              <a:rPr lang="en-US" dirty="0"/>
              <a:t>FL-14</a:t>
            </a:r>
          </a:p>
        </p:txBody>
      </p:sp>
    </p:spTree>
    <p:extLst>
      <p:ext uri="{BB962C8B-B14F-4D97-AF65-F5344CB8AC3E}">
        <p14:creationId xmlns:p14="http://schemas.microsoft.com/office/powerpoint/2010/main" val="1394874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lstStyle/>
          <a:p>
            <a:r>
              <a:rPr lang="en-US" dirty="0"/>
              <a:t>After a Flood </a:t>
            </a:r>
            <a:r>
              <a:rPr lang="en-US" dirty="0">
                <a:solidFill>
                  <a:srgbClr val="448431"/>
                </a:solidFill>
              </a:rPr>
              <a:t>(3 of 5)</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a:xfrm>
            <a:off x="323455" y="1486606"/>
            <a:ext cx="8512974" cy="4781145"/>
          </a:xfrm>
        </p:spPr>
        <p:txBody>
          <a:bodyPr/>
          <a:lstStyle/>
          <a:p>
            <a:r>
              <a:rPr lang="en-US" dirty="0"/>
              <a:t>Do not touch electrical equipment if it is wet or if you are standing in water </a:t>
            </a:r>
          </a:p>
          <a:p>
            <a:r>
              <a:rPr lang="en-US" dirty="0"/>
              <a:t>If safe to do so, turn off electricity at the main breaker or fuse box  </a:t>
            </a:r>
          </a:p>
          <a:p>
            <a:r>
              <a:rPr lang="en-US" dirty="0"/>
              <a:t>Turn off electricity if you smell hot insulation or see damaged wires </a:t>
            </a:r>
          </a:p>
          <a:p>
            <a:r>
              <a:rPr lang="en-US" dirty="0"/>
              <a:t>If you are unfamiliar with your home’s electrical systems, contact the local power company or a qualified electrician for assistance </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r>
              <a:rPr lang="en-US" dirty="0"/>
              <a:t>PM FL-5</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r>
              <a:rPr lang="en-US" dirty="0"/>
              <a:t>FL-15</a:t>
            </a:r>
          </a:p>
        </p:txBody>
      </p:sp>
    </p:spTree>
    <p:extLst>
      <p:ext uri="{BB962C8B-B14F-4D97-AF65-F5344CB8AC3E}">
        <p14:creationId xmlns:p14="http://schemas.microsoft.com/office/powerpoint/2010/main" val="32403124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lstStyle/>
          <a:p>
            <a:r>
              <a:rPr lang="en-US" dirty="0"/>
              <a:t>After a Flood </a:t>
            </a:r>
            <a:r>
              <a:rPr lang="en-US" dirty="0">
                <a:solidFill>
                  <a:srgbClr val="448431"/>
                </a:solidFill>
              </a:rPr>
              <a:t>(4 of 5)</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a:xfrm>
            <a:off x="323455" y="1486606"/>
            <a:ext cx="8512974" cy="4781145"/>
          </a:xfrm>
        </p:spPr>
        <p:txBody>
          <a:bodyPr/>
          <a:lstStyle/>
          <a:p>
            <a:r>
              <a:rPr lang="en-US" dirty="0"/>
              <a:t>Seek professional review or inspection of structures and utilities before entering buildings that have been flooded </a:t>
            </a:r>
          </a:p>
          <a:p>
            <a:r>
              <a:rPr lang="en-US" dirty="0"/>
              <a:t>Use extreme caution around debris </a:t>
            </a:r>
          </a:p>
          <a:p>
            <a:r>
              <a:rPr lang="en-US" dirty="0"/>
              <a:t>Do not attempt to remove heavy debris by yourself </a:t>
            </a:r>
          </a:p>
          <a:p>
            <a:r>
              <a:rPr lang="en-US" dirty="0"/>
              <a:t>Wear protective clothing during clean-up to protect against further injury</a:t>
            </a:r>
          </a:p>
          <a:p>
            <a:pPr lvl="1"/>
            <a:r>
              <a:rPr lang="en-US" dirty="0"/>
              <a:t>Long pants</a:t>
            </a:r>
          </a:p>
          <a:p>
            <a:pPr lvl="1"/>
            <a:r>
              <a:rPr lang="en-US" dirty="0"/>
              <a:t>Work gloves</a:t>
            </a:r>
          </a:p>
          <a:p>
            <a:pPr lvl="1"/>
            <a:r>
              <a:rPr lang="en-US" dirty="0"/>
              <a:t>Sturdy, thick-soled shoes  </a:t>
            </a:r>
          </a:p>
          <a:p>
            <a:endParaRPr lang="en-US" dirty="0"/>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r>
              <a:rPr lang="en-US" dirty="0"/>
              <a:t>PM FL-5</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r>
              <a:rPr lang="en-US" dirty="0"/>
              <a:t>FL-16</a:t>
            </a:r>
          </a:p>
        </p:txBody>
      </p:sp>
    </p:spTree>
    <p:extLst>
      <p:ext uri="{BB962C8B-B14F-4D97-AF65-F5344CB8AC3E}">
        <p14:creationId xmlns:p14="http://schemas.microsoft.com/office/powerpoint/2010/main" val="2020670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lstStyle/>
          <a:p>
            <a:r>
              <a:rPr lang="en-US" dirty="0"/>
              <a:t>After a Flood </a:t>
            </a:r>
            <a:r>
              <a:rPr lang="en-US" dirty="0">
                <a:solidFill>
                  <a:srgbClr val="448431"/>
                </a:solidFill>
              </a:rPr>
              <a:t>(5 of 5)</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a:xfrm>
            <a:off x="323455" y="1486606"/>
            <a:ext cx="8512974" cy="4781145"/>
          </a:xfrm>
        </p:spPr>
        <p:txBody>
          <a:bodyPr/>
          <a:lstStyle/>
          <a:p>
            <a:r>
              <a:rPr lang="en-US" dirty="0"/>
              <a:t>Use appropriate personal protective equipment to avoid injury from possible exposure to mold and bacteria  </a:t>
            </a:r>
          </a:p>
          <a:p>
            <a:pPr lvl="1"/>
            <a:r>
              <a:rPr lang="en-US" dirty="0"/>
              <a:t>Gloves</a:t>
            </a:r>
          </a:p>
          <a:p>
            <a:pPr lvl="1"/>
            <a:r>
              <a:rPr lang="en-US" dirty="0"/>
              <a:t>Goggles</a:t>
            </a:r>
          </a:p>
          <a:p>
            <a:pPr lvl="1"/>
            <a:r>
              <a:rPr lang="en-US" dirty="0"/>
              <a:t>Rubber boots </a:t>
            </a:r>
          </a:p>
          <a:p>
            <a:pPr lvl="1"/>
            <a:r>
              <a:rPr lang="en-US" dirty="0"/>
              <a:t>N-95 mask </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r>
              <a:rPr lang="en-US" dirty="0"/>
              <a:t>PM FL-6</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r>
              <a:rPr lang="en-US" dirty="0"/>
              <a:t>CERT Hazard Annex: Flood</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r>
              <a:rPr lang="en-US" dirty="0"/>
              <a:t>FL-17</a:t>
            </a:r>
          </a:p>
        </p:txBody>
      </p:sp>
    </p:spTree>
    <p:extLst>
      <p:ext uri="{BB962C8B-B14F-4D97-AF65-F5344CB8AC3E}">
        <p14:creationId xmlns:p14="http://schemas.microsoft.com/office/powerpoint/2010/main" val="3526239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AEE292-C1E2-46C4-A464-89E1D9DC82E5}"/>
              </a:ext>
            </a:extLst>
          </p:cNvPr>
          <p:cNvSpPr>
            <a:spLocks noGrp="1"/>
          </p:cNvSpPr>
          <p:nvPr>
            <p:ph type="title"/>
          </p:nvPr>
        </p:nvSpPr>
        <p:spPr/>
        <p:txBody>
          <a:bodyPr>
            <a:normAutofit/>
          </a:bodyPr>
          <a:lstStyle/>
          <a:p>
            <a:r>
              <a:rPr lang="en-US" dirty="0"/>
              <a:t>Final Questions? </a:t>
            </a:r>
            <a:r>
              <a:rPr lang="en-US" sz="1100" dirty="0">
                <a:solidFill>
                  <a:srgbClr val="448431"/>
                </a:solidFill>
              </a:rPr>
              <a:t>(Annex 5)</a:t>
            </a:r>
          </a:p>
        </p:txBody>
      </p:sp>
      <p:sp>
        <p:nvSpPr>
          <p:cNvPr id="8" name="Content Placeholder 7">
            <a:extLst>
              <a:ext uri="{FF2B5EF4-FFF2-40B4-BE49-F238E27FC236}">
                <a16:creationId xmlns:a16="http://schemas.microsoft.com/office/drawing/2014/main" id="{3CFEB24E-4477-4A66-BDE2-591E8B9C8A29}"/>
              </a:ext>
            </a:extLst>
          </p:cNvPr>
          <p:cNvSpPr>
            <a:spLocks noGrp="1"/>
          </p:cNvSpPr>
          <p:nvPr>
            <p:ph idx="1"/>
          </p:nvPr>
        </p:nvSpPr>
        <p:spPr/>
        <p:txBody>
          <a:bodyPr anchor="ctr"/>
          <a:lstStyle/>
          <a:p>
            <a:pPr algn="ctr"/>
            <a:r>
              <a:rPr lang="en-US" dirty="0"/>
              <a:t>Additional questions, comments, or concerns about floods?</a:t>
            </a:r>
          </a:p>
        </p:txBody>
      </p:sp>
      <p:sp>
        <p:nvSpPr>
          <p:cNvPr id="9" name="Text Placeholder 8">
            <a:extLst>
              <a:ext uri="{FF2B5EF4-FFF2-40B4-BE49-F238E27FC236}">
                <a16:creationId xmlns:a16="http://schemas.microsoft.com/office/drawing/2014/main" id="{FBE7411D-DC31-4858-A40B-4D2AC698FBDC}"/>
              </a:ext>
            </a:extLst>
          </p:cNvPr>
          <p:cNvSpPr>
            <a:spLocks noGrp="1"/>
          </p:cNvSpPr>
          <p:nvPr>
            <p:ph type="body" sz="quarter" idx="10"/>
          </p:nvPr>
        </p:nvSpPr>
        <p:spPr/>
        <p:txBody>
          <a:bodyPr/>
          <a:lstStyle/>
          <a:p>
            <a:r>
              <a:rPr lang="en-US" dirty="0"/>
              <a:t>CERT Hazard Annex: Flood</a:t>
            </a:r>
          </a:p>
        </p:txBody>
      </p:sp>
      <p:sp>
        <p:nvSpPr>
          <p:cNvPr id="10" name="Text Placeholder 9">
            <a:extLst>
              <a:ext uri="{FF2B5EF4-FFF2-40B4-BE49-F238E27FC236}">
                <a16:creationId xmlns:a16="http://schemas.microsoft.com/office/drawing/2014/main" id="{992E1FE3-9247-458C-8549-4B7200B72C17}"/>
              </a:ext>
            </a:extLst>
          </p:cNvPr>
          <p:cNvSpPr>
            <a:spLocks noGrp="1"/>
          </p:cNvSpPr>
          <p:nvPr>
            <p:ph type="body" sz="quarter" idx="11"/>
          </p:nvPr>
        </p:nvSpPr>
        <p:spPr/>
        <p:txBody>
          <a:bodyPr/>
          <a:lstStyle/>
          <a:p>
            <a:r>
              <a:rPr lang="en-US" dirty="0"/>
              <a:t>FL-18</a:t>
            </a:r>
          </a:p>
        </p:txBody>
      </p:sp>
    </p:spTree>
    <p:extLst>
      <p:ext uri="{BB962C8B-B14F-4D97-AF65-F5344CB8AC3E}">
        <p14:creationId xmlns:p14="http://schemas.microsoft.com/office/powerpoint/2010/main" val="19105312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46E5490-4F65-A348-B41D-76F39B896A67}"/>
              </a:ext>
            </a:extLst>
          </p:cNvPr>
          <p:cNvSpPr>
            <a:spLocks noGrp="1"/>
          </p:cNvSpPr>
          <p:nvPr>
            <p:ph type="title"/>
          </p:nvPr>
        </p:nvSpPr>
        <p:spPr>
          <a:xfrm>
            <a:off x="618018" y="2172320"/>
            <a:ext cx="7886700" cy="1325563"/>
          </a:xfrm>
        </p:spPr>
        <p:txBody>
          <a:bodyPr>
            <a:normAutofit/>
          </a:bodyPr>
          <a:lstStyle/>
          <a:p>
            <a:pPr lvl="0" algn="ctr">
              <a:spcBef>
                <a:spcPts val="1000"/>
              </a:spcBef>
            </a:pPr>
            <a:r>
              <a:rPr lang="en-US" sz="3400" b="1" dirty="0">
                <a:solidFill>
                  <a:sysClr val="windowText" lastClr="000000"/>
                </a:solidFill>
                <a:latin typeface="Arial" panose="020B0604020202020204" pitchFamily="34" charset="0"/>
                <a:ea typeface="+mn-ea"/>
                <a:cs typeface="Arial" panose="020B0604020202020204" pitchFamily="34" charset="0"/>
              </a:rPr>
              <a:t>Hurricane</a:t>
            </a:r>
          </a:p>
        </p:txBody>
      </p:sp>
      <p:sp>
        <p:nvSpPr>
          <p:cNvPr id="3" name="Text Placeholder 2">
            <a:extLst>
              <a:ext uri="{FF2B5EF4-FFF2-40B4-BE49-F238E27FC236}">
                <a16:creationId xmlns:a16="http://schemas.microsoft.com/office/drawing/2014/main" id="{2786F14F-8727-4987-9CE6-3A77269941D0}"/>
              </a:ext>
            </a:extLst>
          </p:cNvPr>
          <p:cNvSpPr>
            <a:spLocks noGrp="1"/>
          </p:cNvSpPr>
          <p:nvPr>
            <p:ph type="body" sz="quarter" idx="11"/>
          </p:nvPr>
        </p:nvSpPr>
        <p:spPr>
          <a:xfrm>
            <a:off x="-21266" y="1700324"/>
            <a:ext cx="9144000" cy="725488"/>
          </a:xfrm>
        </p:spPr>
        <p:txBody>
          <a:bodyPr>
            <a:noAutofit/>
          </a:bodyPr>
          <a:lstStyle/>
          <a:p>
            <a:r>
              <a:rPr lang="en-US" sz="5000" dirty="0"/>
              <a:t> </a:t>
            </a:r>
            <a:r>
              <a:rPr lang="en-US" sz="5000" dirty="0">
                <a:solidFill>
                  <a:schemeClr val="bg1"/>
                </a:solidFill>
              </a:rPr>
              <a:t>CERT</a:t>
            </a:r>
            <a:r>
              <a:rPr lang="en-US" sz="5000" dirty="0"/>
              <a:t> </a:t>
            </a:r>
            <a:r>
              <a:rPr lang="en-US" sz="5000" dirty="0">
                <a:solidFill>
                  <a:schemeClr val="bg1"/>
                </a:solidFill>
              </a:rPr>
              <a:t>Hazard</a:t>
            </a:r>
            <a:r>
              <a:rPr lang="en-US" sz="5000" dirty="0"/>
              <a:t> </a:t>
            </a:r>
            <a:r>
              <a:rPr lang="en-US" sz="5000" dirty="0">
                <a:solidFill>
                  <a:schemeClr val="bg1"/>
                </a:solidFill>
              </a:rPr>
              <a:t>Annex</a:t>
            </a:r>
            <a:r>
              <a:rPr lang="en-US" sz="600" dirty="0">
                <a:solidFill>
                  <a:srgbClr val="448431"/>
                </a:solidFill>
              </a:rPr>
              <a:t> 6</a:t>
            </a:r>
          </a:p>
        </p:txBody>
      </p:sp>
    </p:spTree>
    <p:extLst>
      <p:ext uri="{BB962C8B-B14F-4D97-AF65-F5344CB8AC3E}">
        <p14:creationId xmlns:p14="http://schemas.microsoft.com/office/powerpoint/2010/main" val="33294451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p:txBody>
          <a:bodyPr/>
          <a:lstStyle/>
          <a:p>
            <a:r>
              <a:rPr lang="en-US" dirty="0"/>
              <a:t>Introduction </a:t>
            </a:r>
            <a:r>
              <a:rPr lang="en-US" dirty="0">
                <a:solidFill>
                  <a:srgbClr val="448431"/>
                </a:solidFill>
              </a:rPr>
              <a:t>(Annex 6)</a:t>
            </a:r>
          </a:p>
        </p:txBody>
      </p:sp>
      <p:sp>
        <p:nvSpPr>
          <p:cNvPr id="2" name="Content Placeholder 1">
            <a:extLst>
              <a:ext uri="{FF2B5EF4-FFF2-40B4-BE49-F238E27FC236}">
                <a16:creationId xmlns:a16="http://schemas.microsoft.com/office/drawing/2014/main" id="{F48CAF77-BA7A-47BE-A33C-740BC046B4DC}"/>
              </a:ext>
            </a:extLst>
          </p:cNvPr>
          <p:cNvSpPr>
            <a:spLocks noGrp="1"/>
          </p:cNvSpPr>
          <p:nvPr>
            <p:ph idx="1"/>
          </p:nvPr>
        </p:nvSpPr>
        <p:spPr/>
        <p:txBody>
          <a:bodyPr vert="horz" lIns="91440" tIns="45720" rIns="91440" bIns="45720" rtlCol="0" anchor="t">
            <a:normAutofit/>
          </a:bodyPr>
          <a:lstStyle/>
          <a:p>
            <a:pPr marL="227965" indent="-227965"/>
            <a:r>
              <a:rPr lang="en-US" dirty="0">
                <a:latin typeface="Arial"/>
                <a:cs typeface="Arial"/>
              </a:rPr>
              <a:t>Hurricanes killed over 9,000 people in the United States between 1900 and 2017 </a:t>
            </a:r>
            <a:endParaRPr lang="en-US" dirty="0"/>
          </a:p>
          <a:p>
            <a:pPr marL="685165" lvl="1" indent="-227965"/>
            <a:r>
              <a:rPr lang="en-US" dirty="0"/>
              <a:t>In 2005, Hurricane Katrina was responsible for more than 1,800 deaths in the United States </a:t>
            </a:r>
          </a:p>
          <a:p>
            <a:pPr marL="685165" lvl="1" indent="-227965"/>
            <a:r>
              <a:rPr lang="en-US" dirty="0"/>
              <a:t>Another 117 deaths were attributed to Hurricane Sandy in 2012  </a:t>
            </a:r>
          </a:p>
          <a:p>
            <a:pPr marL="685165" lvl="1" indent="-227965"/>
            <a:r>
              <a:rPr lang="en-US" dirty="0"/>
              <a:t>In 2017, Hurricanes Harvey and Irma were responsible for at least 100 deaths in the United States  </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12"/>
          </p:nvPr>
        </p:nvSpPr>
        <p:spPr/>
        <p:txBody>
          <a:bodyPr/>
          <a:lstStyle/>
          <a:p>
            <a:r>
              <a:rPr lang="en-US" dirty="0"/>
              <a:t>PM HU-1</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11"/>
          </p:nvPr>
        </p:nvSpPr>
        <p:spPr/>
        <p:txBody>
          <a:bodyPr/>
          <a:lstStyle/>
          <a:p>
            <a:r>
              <a:rPr lang="en-US" dirty="0"/>
              <a:t>HU-1</a:t>
            </a:r>
          </a:p>
        </p:txBody>
      </p:sp>
    </p:spTree>
    <p:extLst>
      <p:ext uri="{BB962C8B-B14F-4D97-AF65-F5344CB8AC3E}">
        <p14:creationId xmlns:p14="http://schemas.microsoft.com/office/powerpoint/2010/main" val="31748167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p:txBody>
          <a:bodyPr/>
          <a:lstStyle/>
          <a:p>
            <a:r>
              <a:rPr lang="en-US" dirty="0"/>
              <a:t>Introduction </a:t>
            </a:r>
            <a:r>
              <a:rPr lang="en-US" sz="1000" dirty="0">
                <a:solidFill>
                  <a:srgbClr val="448431"/>
                </a:solidFill>
              </a:rPr>
              <a:t>(Annex 6) (continued)</a:t>
            </a:r>
          </a:p>
        </p:txBody>
      </p:sp>
      <p:sp>
        <p:nvSpPr>
          <p:cNvPr id="2" name="Content Placeholder 1">
            <a:extLst>
              <a:ext uri="{FF2B5EF4-FFF2-40B4-BE49-F238E27FC236}">
                <a16:creationId xmlns:a16="http://schemas.microsoft.com/office/drawing/2014/main" id="{F48CAF77-BA7A-47BE-A33C-740BC046B4DC}"/>
              </a:ext>
            </a:extLst>
          </p:cNvPr>
          <p:cNvSpPr>
            <a:spLocks noGrp="1"/>
          </p:cNvSpPr>
          <p:nvPr>
            <p:ph idx="1"/>
          </p:nvPr>
        </p:nvSpPr>
        <p:spPr/>
        <p:txBody>
          <a:bodyPr vert="horz" lIns="91440" tIns="45720" rIns="91440" bIns="45720" rtlCol="0" anchor="t">
            <a:normAutofit/>
          </a:bodyPr>
          <a:lstStyle/>
          <a:p>
            <a:pPr marL="227965" indent="-227965"/>
            <a:r>
              <a:rPr lang="en-US" dirty="0"/>
              <a:t>Hurricanes also generate tremendous damage to businesses, communities, and the nation’s critical infrastructure </a:t>
            </a:r>
          </a:p>
          <a:p>
            <a:pPr marL="685165" lvl="1" indent="-227965"/>
            <a:r>
              <a:rPr lang="en-US" dirty="0"/>
              <a:t>The top 20 costliest hurricanes to hit the United States  mainland between 1972 and 2010 each caused at least $2 billion in damage </a:t>
            </a:r>
          </a:p>
          <a:p>
            <a:pPr marL="685165" lvl="1" indent="-227965"/>
            <a:r>
              <a:rPr lang="en-US" dirty="0">
                <a:latin typeface="Arial"/>
                <a:cs typeface="Arial"/>
              </a:rPr>
              <a:t>In 2017 alone, the damage caused by Hurricanes Harvey, Irma, and Maria totaled approximately $265 billion </a:t>
            </a:r>
            <a:endParaRPr lang="en-US" dirty="0"/>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12"/>
          </p:nvPr>
        </p:nvSpPr>
        <p:spPr/>
        <p:txBody>
          <a:bodyPr/>
          <a:lstStyle/>
          <a:p>
            <a:r>
              <a:rPr lang="en-US" dirty="0"/>
              <a:t>PM HU-1</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11"/>
          </p:nvPr>
        </p:nvSpPr>
        <p:spPr/>
        <p:txBody>
          <a:bodyPr/>
          <a:lstStyle/>
          <a:p>
            <a:r>
              <a:rPr lang="en-US" dirty="0"/>
              <a:t>HU-2</a:t>
            </a:r>
          </a:p>
        </p:txBody>
      </p:sp>
    </p:spTree>
    <p:extLst>
      <p:ext uri="{BB962C8B-B14F-4D97-AF65-F5344CB8AC3E}">
        <p14:creationId xmlns:p14="http://schemas.microsoft.com/office/powerpoint/2010/main" val="33074612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p:txBody>
          <a:bodyPr>
            <a:normAutofit fontScale="90000"/>
          </a:bodyPr>
          <a:lstStyle/>
          <a:p>
            <a:r>
              <a:rPr lang="en-US" dirty="0"/>
              <a:t>Hurricanes and Coastal Storms</a:t>
            </a:r>
          </a:p>
        </p:txBody>
      </p:sp>
      <p:sp>
        <p:nvSpPr>
          <p:cNvPr id="2" name="Content Placeholder 1">
            <a:extLst>
              <a:ext uri="{FF2B5EF4-FFF2-40B4-BE49-F238E27FC236}">
                <a16:creationId xmlns:a16="http://schemas.microsoft.com/office/drawing/2014/main" id="{FC1BB0E8-80D6-4DAE-B3E6-51E00AF32597}"/>
              </a:ext>
            </a:extLst>
          </p:cNvPr>
          <p:cNvSpPr>
            <a:spLocks noGrp="1"/>
          </p:cNvSpPr>
          <p:nvPr>
            <p:ph idx="1"/>
          </p:nvPr>
        </p:nvSpPr>
        <p:spPr/>
        <p:txBody>
          <a:bodyPr/>
          <a:lstStyle/>
          <a:p>
            <a:r>
              <a:rPr lang="en-US" dirty="0"/>
              <a:t>Hurricanes:</a:t>
            </a:r>
          </a:p>
          <a:p>
            <a:pPr lvl="1"/>
            <a:r>
              <a:rPr lang="en-US" dirty="0"/>
              <a:t>Massive storm systems that form over warm ocean waters and move toward land</a:t>
            </a:r>
          </a:p>
          <a:p>
            <a:pPr lvl="1"/>
            <a:r>
              <a:rPr lang="en-US" dirty="0"/>
              <a:t>Winds of 74 mph or more</a:t>
            </a:r>
          </a:p>
          <a:p>
            <a:pPr lvl="1"/>
            <a:r>
              <a:rPr lang="en-US" dirty="0"/>
              <a:t>Accompanied by heavy rains, storm surge, coastal and inland flooding, rip currents, tornadoes, and landslides </a:t>
            </a:r>
          </a:p>
          <a:p>
            <a:r>
              <a:rPr lang="en-US" dirty="0"/>
              <a:t>Coastal Storms (Nor’easters):</a:t>
            </a:r>
          </a:p>
          <a:p>
            <a:pPr lvl="1"/>
            <a:r>
              <a:rPr lang="en-US" dirty="0"/>
              <a:t>Typically form along East Coast of the United States </a:t>
            </a:r>
          </a:p>
          <a:p>
            <a:pPr lvl="1"/>
            <a:r>
              <a:rPr lang="en-US" dirty="0"/>
              <a:t>Produce similar damage to hurricanes</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12"/>
          </p:nvPr>
        </p:nvSpPr>
        <p:spPr/>
        <p:txBody>
          <a:bodyPr/>
          <a:lstStyle/>
          <a:p>
            <a:r>
              <a:rPr lang="en-US" dirty="0"/>
              <a:t>PM HU-1</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11"/>
          </p:nvPr>
        </p:nvSpPr>
        <p:spPr/>
        <p:txBody>
          <a:bodyPr/>
          <a:lstStyle/>
          <a:p>
            <a:r>
              <a:rPr lang="en-US" dirty="0"/>
              <a:t>HU-3</a:t>
            </a:r>
          </a:p>
        </p:txBody>
      </p:sp>
    </p:spTree>
    <p:extLst>
      <p:ext uri="{BB962C8B-B14F-4D97-AF65-F5344CB8AC3E}">
        <p14:creationId xmlns:p14="http://schemas.microsoft.com/office/powerpoint/2010/main" val="14514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p:txBody>
          <a:bodyPr/>
          <a:lstStyle/>
          <a:p>
            <a:r>
              <a:rPr lang="en-US" dirty="0"/>
              <a:t>Risks by Location</a:t>
            </a:r>
          </a:p>
        </p:txBody>
      </p:sp>
      <p:sp>
        <p:nvSpPr>
          <p:cNvPr id="2" name="Content Placeholder 1">
            <a:extLst>
              <a:ext uri="{FF2B5EF4-FFF2-40B4-BE49-F238E27FC236}">
                <a16:creationId xmlns:a16="http://schemas.microsoft.com/office/drawing/2014/main" id="{7DEB4B2B-87B0-411C-B46A-4B665E33292E}"/>
              </a:ext>
            </a:extLst>
          </p:cNvPr>
          <p:cNvSpPr>
            <a:spLocks noGrp="1"/>
          </p:cNvSpPr>
          <p:nvPr>
            <p:ph idx="1"/>
          </p:nvPr>
        </p:nvSpPr>
        <p:spPr>
          <a:xfrm>
            <a:off x="315142" y="1521229"/>
            <a:ext cx="3719963" cy="4781145"/>
          </a:xfrm>
        </p:spPr>
        <p:txBody>
          <a:bodyPr/>
          <a:lstStyle/>
          <a:p>
            <a:r>
              <a:rPr lang="en-US" dirty="0"/>
              <a:t>People who live on the coast are most at risk for extreme winds and flooding from rain and storm surge </a:t>
            </a:r>
          </a:p>
          <a:p>
            <a:r>
              <a:rPr lang="en-US" dirty="0"/>
              <a:t>People who live inland are at risk for wind, thunderstorms, and flooding </a:t>
            </a:r>
          </a:p>
        </p:txBody>
      </p:sp>
      <p:pic>
        <p:nvPicPr>
          <p:cNvPr id="7" name="Picture 6" descr="Photo 1: waterfront view of ranging storm with waves hitting the outside decks and docks.&#10;Photo 2: flooded residential neighborhood showing water almost up to the roofs with only the tops of trees showing.">
            <a:extLst>
              <a:ext uri="{FF2B5EF4-FFF2-40B4-BE49-F238E27FC236}">
                <a16:creationId xmlns:a16="http://schemas.microsoft.com/office/drawing/2014/main" id="{A6AB3A71-8261-4802-B0C1-E8CD094D6E79}"/>
              </a:ext>
            </a:extLst>
          </p:cNvPr>
          <p:cNvPicPr>
            <a:picLocks noChangeAspect="1"/>
          </p:cNvPicPr>
          <p:nvPr/>
        </p:nvPicPr>
        <p:blipFill>
          <a:blip r:embed="rId2"/>
          <a:stretch>
            <a:fillRect/>
          </a:stretch>
        </p:blipFill>
        <p:spPr>
          <a:xfrm>
            <a:off x="4688480" y="1896524"/>
            <a:ext cx="2867025" cy="3752850"/>
          </a:xfrm>
          <a:prstGeom prst="rect">
            <a:avLst/>
          </a:prstGeom>
        </p:spPr>
      </p:pic>
      <p:sp>
        <p:nvSpPr>
          <p:cNvPr id="6" name="Content Placeholder 5">
            <a:extLst>
              <a:ext uri="{FF2B5EF4-FFF2-40B4-BE49-F238E27FC236}">
                <a16:creationId xmlns:a16="http://schemas.microsoft.com/office/drawing/2014/main" id="{79FC33C8-9192-468C-80AD-BFEE6DFD271D}"/>
              </a:ext>
            </a:extLst>
          </p:cNvPr>
          <p:cNvSpPr>
            <a:spLocks noGrp="1"/>
          </p:cNvSpPr>
          <p:nvPr>
            <p:ph sz="quarter" idx="12"/>
          </p:nvPr>
        </p:nvSpPr>
        <p:spPr/>
        <p:txBody>
          <a:bodyPr/>
          <a:lstStyle/>
          <a:p>
            <a:r>
              <a:rPr lang="en-US" dirty="0"/>
              <a:t>PM HU-1</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10"/>
          </p:nvPr>
        </p:nvSpPr>
        <p:spPr/>
        <p:txBody>
          <a:bodyPr/>
          <a:lstStyle/>
          <a:p>
            <a:r>
              <a:rPr lang="en-US" dirty="0"/>
              <a:t>CERT Hazard Annex: Hurricane</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11"/>
          </p:nvPr>
        </p:nvSpPr>
        <p:spPr/>
        <p:txBody>
          <a:bodyPr/>
          <a:lstStyle/>
          <a:p>
            <a:r>
              <a:rPr lang="en-US" dirty="0"/>
              <a:t>HU-4</a:t>
            </a:r>
          </a:p>
        </p:txBody>
      </p:sp>
    </p:spTree>
    <p:extLst>
      <p:ext uri="{BB962C8B-B14F-4D97-AF65-F5344CB8AC3E}">
        <p14:creationId xmlns:p14="http://schemas.microsoft.com/office/powerpoint/2010/main" val="17708186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 id="{640DFFE4-282E-4AC6-B84A-F63ECBAE83C0}" vid="{8A2D1EBC-178E-4B41-A94B-C6EC09121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976afda98426a9f344c5b6ad47e5cf4c">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b9059ec12c98312b753467b09a7bd014"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DD7AE4-83D3-421C-A1C5-EED6632DACD5}">
  <ds:schemaRefs>
    <ds:schemaRef ds:uri="http://schemas.openxmlformats.org/package/2006/metadata/core-properties"/>
    <ds:schemaRef ds:uri="http://schemas.microsoft.com/office/infopath/2007/PartnerControls"/>
    <ds:schemaRef ds:uri="http://purl.org/dc/terms/"/>
    <ds:schemaRef ds:uri="cd7a79f3-a22f-4b0a-abe2-9eca9b7c463e"/>
    <ds:schemaRef ds:uri="http://schemas.microsoft.com/office/2006/metadata/properties"/>
    <ds:schemaRef ds:uri="http://www.w3.org/XML/1998/namespace"/>
    <ds:schemaRef ds:uri="http://purl.org/dc/elements/1.1/"/>
    <ds:schemaRef ds:uri="http://schemas.microsoft.com/office/2006/documentManagement/types"/>
    <ds:schemaRef ds:uri="http://purl.org/dc/dcmitype/"/>
    <ds:schemaRef ds:uri="ec9525e3-0e26-41e5-be28-2227dc64c83e"/>
  </ds:schemaRefs>
</ds:datastoreItem>
</file>

<file path=customXml/itemProps2.xml><?xml version="1.0" encoding="utf-8"?>
<ds:datastoreItem xmlns:ds="http://schemas.openxmlformats.org/officeDocument/2006/customXml" ds:itemID="{202B2366-58F8-48B0-BE69-170E59C2B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2231E3-016F-4B17-AC09-DB5F282D3A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227</TotalTime>
  <Words>13593</Words>
  <Application>Microsoft Office PowerPoint</Application>
  <PresentationFormat>On-screen Show (4:3)</PresentationFormat>
  <Paragraphs>1857</Paragraphs>
  <Slides>228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228</vt:i4>
      </vt:variant>
    </vt:vector>
  </HeadingPairs>
  <TitlesOfParts>
    <vt:vector size="233" baseType="lpstr">
      <vt:lpstr>Arial</vt:lpstr>
      <vt:lpstr>Calibri</vt:lpstr>
      <vt:lpstr>Calibri Light</vt:lpstr>
      <vt:lpstr>Wingdings</vt:lpstr>
      <vt:lpstr>1_Office Theme</vt:lpstr>
      <vt:lpstr>   CERT Hazard Annexes</vt:lpstr>
      <vt:lpstr>Avalanche</vt:lpstr>
      <vt:lpstr>Introduction (Annex 1)</vt:lpstr>
      <vt:lpstr>Avalanche Impacts</vt:lpstr>
      <vt:lpstr>Avalanche Conditions</vt:lpstr>
      <vt:lpstr>Slab Avalanches</vt:lpstr>
      <vt:lpstr>Sluff Avalanches</vt:lpstr>
      <vt:lpstr>Avalanche Facts</vt:lpstr>
      <vt:lpstr>Avalanche Preparedness (1 of 5)</vt:lpstr>
      <vt:lpstr>Avalanche Preparedness (2 of 5)</vt:lpstr>
      <vt:lpstr>Avalanche Preparedness (3 of 5)</vt:lpstr>
      <vt:lpstr>Avalanche Preparedness (4 of 5)</vt:lpstr>
      <vt:lpstr>Avalanche Preparedness (5 of 5)</vt:lpstr>
      <vt:lpstr>During an Avalanche</vt:lpstr>
      <vt:lpstr>After an Avalanche</vt:lpstr>
      <vt:lpstr>After an Avalanche (continued)</vt:lpstr>
      <vt:lpstr>Final Questions? (Annex 1)</vt:lpstr>
      <vt:lpstr>Earthquake</vt:lpstr>
      <vt:lpstr>Introduction (Annex 2)</vt:lpstr>
      <vt:lpstr>Earthquake Impacts</vt:lpstr>
      <vt:lpstr>Accompanying Hazards</vt:lpstr>
      <vt:lpstr>Earthquake Geography</vt:lpstr>
      <vt:lpstr>Earthquake Magnitude</vt:lpstr>
      <vt:lpstr>Modified Mercalli Intensity Scale (1 of 4)</vt:lpstr>
      <vt:lpstr>Modified Mercalli Intensity Scale (2 of 4)</vt:lpstr>
      <vt:lpstr>Modified Mercalli Intensity Scale (3 of 4)</vt:lpstr>
      <vt:lpstr>Modified Mercalli Intensity Scale (4 of 4)</vt:lpstr>
      <vt:lpstr>Earthquake Preparedness (1 of 3)</vt:lpstr>
      <vt:lpstr>Earthquake Preparedness (2 of 3)</vt:lpstr>
      <vt:lpstr>Earthquake Preparedness (3 of 3)</vt:lpstr>
      <vt:lpstr>During an Earthquake</vt:lpstr>
      <vt:lpstr>After an Earthquake</vt:lpstr>
      <vt:lpstr>Final Questions? (Annex 2)</vt:lpstr>
      <vt:lpstr>Extreme Heat</vt:lpstr>
      <vt:lpstr>Introduction (Annex 3)</vt:lpstr>
      <vt:lpstr>Introduction (Annex 3) (continued)</vt:lpstr>
      <vt:lpstr>Extreme Heat Impacts</vt:lpstr>
      <vt:lpstr>Extreme Heat Impacts (continued)</vt:lpstr>
      <vt:lpstr>Extreme Heat Preparedness (1 of 3)</vt:lpstr>
      <vt:lpstr>Extreme Heat Preparedness (2 of 3)</vt:lpstr>
      <vt:lpstr>Extreme Heat Preparedness (3 of 3)</vt:lpstr>
      <vt:lpstr>During Extreme Heat (1 of 5)</vt:lpstr>
      <vt:lpstr>During Extreme Heat (2 of 5)</vt:lpstr>
      <vt:lpstr>During Extreme Heat (3 of 5)</vt:lpstr>
      <vt:lpstr>During Extreme Heat (4 of 5)</vt:lpstr>
      <vt:lpstr>During Extreme Heat (5 of 5)</vt:lpstr>
      <vt:lpstr>Heat Cramps: Symptoms</vt:lpstr>
      <vt:lpstr>Heat Cramps: Actions</vt:lpstr>
      <vt:lpstr>Heat Exhaustion</vt:lpstr>
      <vt:lpstr>Heat Exhaustion: Symptoms</vt:lpstr>
      <vt:lpstr>Heat Exhaustion: Actions</vt:lpstr>
      <vt:lpstr>Heat Exhaustion: Actions (continued)</vt:lpstr>
      <vt:lpstr>Heat Stroke</vt:lpstr>
      <vt:lpstr>Heat Stroke: Symptoms</vt:lpstr>
      <vt:lpstr>Heat Stroke: Actions (1 of 3) </vt:lpstr>
      <vt:lpstr>Heat Stroke: Actions (2 of 3) </vt:lpstr>
      <vt:lpstr>Heat Stroke: Actions (3 of 3) </vt:lpstr>
      <vt:lpstr>Final Questions? (Annex 3)</vt:lpstr>
      <vt:lpstr>Fire</vt:lpstr>
      <vt:lpstr>Introduction (Annex 4)</vt:lpstr>
      <vt:lpstr>Fire Impacts</vt:lpstr>
      <vt:lpstr>Facts</vt:lpstr>
      <vt:lpstr>Wildfire Spread</vt:lpstr>
      <vt:lpstr>Family Fire Plan</vt:lpstr>
      <vt:lpstr>Home Fire Prevention</vt:lpstr>
      <vt:lpstr>If a Fire Starts</vt:lpstr>
      <vt:lpstr>If You Can’t Escape</vt:lpstr>
      <vt:lpstr>After a Home Fire</vt:lpstr>
      <vt:lpstr>Wildfire Prevention (1 of 4) </vt:lpstr>
      <vt:lpstr>Wildfire Prevention (2 of 4) </vt:lpstr>
      <vt:lpstr>Wildfire Prevention (3 of 4) </vt:lpstr>
      <vt:lpstr>Wildfire Prevention (4 of 4) </vt:lpstr>
      <vt:lpstr>During a Wildfire</vt:lpstr>
      <vt:lpstr>After a Wildfire</vt:lpstr>
      <vt:lpstr>Final Questions? (Annex 4)</vt:lpstr>
      <vt:lpstr>Flood</vt:lpstr>
      <vt:lpstr>Introduction (Annex 5)</vt:lpstr>
      <vt:lpstr>Causes of Floods and Flood Damage</vt:lpstr>
      <vt:lpstr>Flash Flooding</vt:lpstr>
      <vt:lpstr>Flood Impacts</vt:lpstr>
      <vt:lpstr>Types of Warnings</vt:lpstr>
      <vt:lpstr>Flood Preparedness</vt:lpstr>
      <vt:lpstr>Flood Preparedness (continued)</vt:lpstr>
      <vt:lpstr>Protecting Property</vt:lpstr>
      <vt:lpstr>If You Must Evacuate</vt:lpstr>
      <vt:lpstr>If You Must Evacuate (continued)</vt:lpstr>
      <vt:lpstr>During a Flood</vt:lpstr>
      <vt:lpstr>During a Flood (continued)</vt:lpstr>
      <vt:lpstr>After a Flood (1 of 5)</vt:lpstr>
      <vt:lpstr>After a Flood (2 of 5)</vt:lpstr>
      <vt:lpstr>After a Flood (3 of 5)</vt:lpstr>
      <vt:lpstr>After a Flood (4 of 5)</vt:lpstr>
      <vt:lpstr>After a Flood (5 of 5)</vt:lpstr>
      <vt:lpstr>Final Questions? (Annex 5)</vt:lpstr>
      <vt:lpstr>Hurricane</vt:lpstr>
      <vt:lpstr>Introduction (Annex 6)</vt:lpstr>
      <vt:lpstr>Introduction (Annex 6) (continued)</vt:lpstr>
      <vt:lpstr>Hurricanes and Coastal Storms</vt:lpstr>
      <vt:lpstr>Risks by Location</vt:lpstr>
      <vt:lpstr>Hurricane Impacts</vt:lpstr>
      <vt:lpstr>Hurricane Statistics</vt:lpstr>
      <vt:lpstr>Saffir-Simpson Scale</vt:lpstr>
      <vt:lpstr>Hurricane Preparedness (1 of 5)</vt:lpstr>
      <vt:lpstr>Hurricane Preparedness (2 of 5)</vt:lpstr>
      <vt:lpstr>Hurricane Preparedness (3 of 5)</vt:lpstr>
      <vt:lpstr>Hurricane Preparedness (4 of 5)</vt:lpstr>
      <vt:lpstr>Hurricane Preparedness (5 of 5)</vt:lpstr>
      <vt:lpstr>Stay or Go?</vt:lpstr>
      <vt:lpstr>During a Hurricane (1 of 4)</vt:lpstr>
      <vt:lpstr>During a Hurricane (2 of 4)</vt:lpstr>
      <vt:lpstr>During a Hurricane (3 of 4)</vt:lpstr>
      <vt:lpstr>During a Hurricane (4 of 4)</vt:lpstr>
      <vt:lpstr>After a Hurricane (1 of 5)</vt:lpstr>
      <vt:lpstr>After a Hurricane (2 of 5)</vt:lpstr>
      <vt:lpstr>After a Hurricane (3 of 5)</vt:lpstr>
      <vt:lpstr>After a Hurricane (4 of 5)</vt:lpstr>
      <vt:lpstr>After a Hurricane (5 of 5)</vt:lpstr>
      <vt:lpstr>Final Questions?</vt:lpstr>
      <vt:lpstr>Landslide</vt:lpstr>
      <vt:lpstr>Introduction (Annex 7)</vt:lpstr>
      <vt:lpstr>Landslide Impacts</vt:lpstr>
      <vt:lpstr>Landslide Impacts (continued)</vt:lpstr>
      <vt:lpstr>Landslide Hazards</vt:lpstr>
      <vt:lpstr>Landslide Preparedness (1 of 5)</vt:lpstr>
      <vt:lpstr>Landslide Preparedness (2 of 5)</vt:lpstr>
      <vt:lpstr>Landslide Preparedness (3 of 5)</vt:lpstr>
      <vt:lpstr>Landslide Preparedness (4 of 5)</vt:lpstr>
      <vt:lpstr>Landslide Preparedness (5 of 5)</vt:lpstr>
      <vt:lpstr>Signs and Indicators (1 of 3)</vt:lpstr>
      <vt:lpstr>Signs and Indicators (2 of 3)</vt:lpstr>
      <vt:lpstr>Signs and Indicators (3 of 3)</vt:lpstr>
      <vt:lpstr>During a Landslide</vt:lpstr>
      <vt:lpstr>During a Landslide (continued)</vt:lpstr>
      <vt:lpstr>After a Landslide</vt:lpstr>
      <vt:lpstr>After a Landslide (continued)</vt:lpstr>
      <vt:lpstr>Final Questions? (Annex 7)</vt:lpstr>
      <vt:lpstr>Nuclear Emergencies</vt:lpstr>
      <vt:lpstr>Introduction (Annex 8)</vt:lpstr>
      <vt:lpstr>Radiation</vt:lpstr>
      <vt:lpstr>Major Hazards</vt:lpstr>
      <vt:lpstr>Emergency Planning Zones</vt:lpstr>
      <vt:lpstr>Minimizing Exposure</vt:lpstr>
      <vt:lpstr>Nuclear Emergency Terms</vt:lpstr>
      <vt:lpstr>Nuclear Emergency Terms (continued)</vt:lpstr>
      <vt:lpstr>During an Emergency</vt:lpstr>
      <vt:lpstr>After an Emergency</vt:lpstr>
      <vt:lpstr>Nuclear Explosions</vt:lpstr>
      <vt:lpstr>Nuclear Explosions (continued)</vt:lpstr>
      <vt:lpstr>What to do Now: Prepare</vt:lpstr>
      <vt:lpstr>What to do During: Survive</vt:lpstr>
      <vt:lpstr>What to do After: Be Safe</vt:lpstr>
      <vt:lpstr>Final Questions? (Annex 8)</vt:lpstr>
      <vt:lpstr>Thunderstorms</vt:lpstr>
      <vt:lpstr>Introduction (Annex 9)</vt:lpstr>
      <vt:lpstr>Introduction (Annex 9) (continued)</vt:lpstr>
      <vt:lpstr>Thunderstorm Impacts</vt:lpstr>
      <vt:lpstr>Watch vs Warning</vt:lpstr>
      <vt:lpstr>Thunderstorm Preparedness</vt:lpstr>
      <vt:lpstr>During a Thunderstorm</vt:lpstr>
      <vt:lpstr>If You Are Outdoors</vt:lpstr>
      <vt:lpstr>After a Thunderstorm</vt:lpstr>
      <vt:lpstr>Final Questions? (Annex 9)</vt:lpstr>
      <vt:lpstr>Tornado</vt:lpstr>
      <vt:lpstr>Introduction (Annex 10)</vt:lpstr>
      <vt:lpstr>Tornado Impacts</vt:lpstr>
      <vt:lpstr>Tornado Risks</vt:lpstr>
      <vt:lpstr>Tornado Facts</vt:lpstr>
      <vt:lpstr>Enhanced Fujita Damage Scale</vt:lpstr>
      <vt:lpstr>Tornado Preparedness</vt:lpstr>
      <vt:lpstr>Tornado Warning Signs</vt:lpstr>
      <vt:lpstr>During a Tornado</vt:lpstr>
      <vt:lpstr>During a Tornado (continued)</vt:lpstr>
      <vt:lpstr>After a Tornado</vt:lpstr>
      <vt:lpstr>After a Tornado (continued)</vt:lpstr>
      <vt:lpstr>Final Questions? (Annex 10)</vt:lpstr>
      <vt:lpstr>Tsunami</vt:lpstr>
      <vt:lpstr>Introduction (Annex 11)</vt:lpstr>
      <vt:lpstr>Tsunami Impacts</vt:lpstr>
      <vt:lpstr>Tsunami Facts</vt:lpstr>
      <vt:lpstr>Tsunami Preparedness</vt:lpstr>
      <vt:lpstr>Tsunami Preparedness (continued)</vt:lpstr>
      <vt:lpstr>Protecting Property (continued)</vt:lpstr>
      <vt:lpstr>Tsunami Alerts and Warnings</vt:lpstr>
      <vt:lpstr>Tsunami Alerts and Warnings (continued)</vt:lpstr>
      <vt:lpstr>During a Tsunami</vt:lpstr>
      <vt:lpstr>During a Tsunami (continued)</vt:lpstr>
      <vt:lpstr>Tsunamis and Earthquakes</vt:lpstr>
      <vt:lpstr>After a Tsunami</vt:lpstr>
      <vt:lpstr>After a Tsunami (continued)</vt:lpstr>
      <vt:lpstr>Final Questions? (Annex 11)</vt:lpstr>
      <vt:lpstr>Volcano</vt:lpstr>
      <vt:lpstr>Introduction (Annex 12)</vt:lpstr>
      <vt:lpstr>Introduction (Annex 12) (continued)</vt:lpstr>
      <vt:lpstr>Types of Volcanoes</vt:lpstr>
      <vt:lpstr>Volcano Impacts</vt:lpstr>
      <vt:lpstr>Volcanic Hazards</vt:lpstr>
      <vt:lpstr>Eruptions</vt:lpstr>
      <vt:lpstr>Lava</vt:lpstr>
      <vt:lpstr>Pyroclastic Flows</vt:lpstr>
      <vt:lpstr>Lahar</vt:lpstr>
      <vt:lpstr>Volcanic Gases</vt:lpstr>
      <vt:lpstr>Volcanic Ash/Tephra</vt:lpstr>
      <vt:lpstr>Volcanic Ash/Tephra (continued)</vt:lpstr>
      <vt:lpstr>Landslides</vt:lpstr>
      <vt:lpstr>Volcanic Smog (Vog)</vt:lpstr>
      <vt:lpstr>Accompanying Hazards (continued)</vt:lpstr>
      <vt:lpstr>Volcanic Eruption Preparedness</vt:lpstr>
      <vt:lpstr>Alerts and Warnings</vt:lpstr>
      <vt:lpstr>Alerts and Warnings (continued)</vt:lpstr>
      <vt:lpstr>During a Volcanic Eruption</vt:lpstr>
      <vt:lpstr>After a Volcanic Eruption</vt:lpstr>
      <vt:lpstr>Final Questions? (Annex 12)</vt:lpstr>
      <vt:lpstr>Winter Storm</vt:lpstr>
      <vt:lpstr>Introduction (Annex 13)</vt:lpstr>
      <vt:lpstr>Introduction (Annex 13) (continued)</vt:lpstr>
      <vt:lpstr>Winter Storm Impacts</vt:lpstr>
      <vt:lpstr>Elements of Winter Storms</vt:lpstr>
      <vt:lpstr>Significant Precipitation</vt:lpstr>
      <vt:lpstr>Significant Precipitation (continued)</vt:lpstr>
      <vt:lpstr>Cold Effects</vt:lpstr>
      <vt:lpstr>Cold Effects (continued)</vt:lpstr>
      <vt:lpstr>Watches and Warnings</vt:lpstr>
      <vt:lpstr>Watches and Warnings (continued)</vt:lpstr>
      <vt:lpstr>Winter Storm Preparedness</vt:lpstr>
      <vt:lpstr>During a Winter Storm</vt:lpstr>
      <vt:lpstr>Winter Travel</vt:lpstr>
      <vt:lpstr>After a Winter Storm</vt:lpstr>
      <vt:lpstr>Final Questions? (Annex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Taryn Wilkinson</dc:creator>
  <cp:lastModifiedBy>Kim, Yeuna</cp:lastModifiedBy>
  <cp:revision>28</cp:revision>
  <dcterms:created xsi:type="dcterms:W3CDTF">2019-02-12T16:17:55Z</dcterms:created>
  <dcterms:modified xsi:type="dcterms:W3CDTF">2019-09-25T19:59:25Z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